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6858000" cx="12192000"/>
  <p:notesSz cx="6858000" cy="9144000"/>
  <p:embeddedFontLst>
    <p:embeddedFont>
      <p:font typeface="Spectral"/>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gXVsKxhawz3FrhXcDGQJNRJMX0T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Karel Stryczek"/>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Spectral-bold.fntdata"/><Relationship Id="rId30" Type="http://schemas.openxmlformats.org/officeDocument/2006/relationships/font" Target="fonts/Spectral-regular.fntdata"/><Relationship Id="rId11" Type="http://schemas.openxmlformats.org/officeDocument/2006/relationships/slide" Target="slides/slide5.xml"/><Relationship Id="rId33" Type="http://schemas.openxmlformats.org/officeDocument/2006/relationships/font" Target="fonts/Spectral-boldItalic.fntdata"/><Relationship Id="rId10" Type="http://schemas.openxmlformats.org/officeDocument/2006/relationships/slide" Target="slides/slide4.xml"/><Relationship Id="rId32" Type="http://schemas.openxmlformats.org/officeDocument/2006/relationships/font" Target="fonts/Spectral-italic.fntdata"/><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10-30T21:01:57.516">
    <p:pos x="639" y="1565"/>
    <p:text>@sxj803@case.edu
_Assigned to sxj803@case.edu_</p:text>
    <p:extLst>
      <p:ext uri="{C676402C-5697-4E1C-873F-D02D1690AC5C}">
        <p15:threadingInfo timeZoneBias="0"/>
      </p:ext>
      <p:ext uri="http://customooxmlschemas.google.com/">
        <go:slidesCustomData xmlns:go="http://customooxmlschemas.google.com/" commentPostId="AAABtWGG9ik"/>
      </p:ext>
    </p:extLst>
  </p:cm>
  <p:cm authorId="0" idx="2" dt="2025-10-30T21:03:58.242">
    <p:pos x="639" y="1665"/>
    <p:text>@mxs1938@case.edu
_Assigned to mxs1938@case.edu_</p:text>
    <p:extLst>
      <p:ext uri="{C676402C-5697-4E1C-873F-D02D1690AC5C}">
        <p15:threadingInfo timeZoneBias="0"/>
      </p:ext>
      <p:ext uri="http://customooxmlschemas.google.com/">
        <go:slidesCustomData xmlns:go="http://customooxmlschemas.google.com/" commentPostId="AAABtWGG9iw"/>
      </p:ext>
    </p:extLst>
  </p:cm>
  <p:cm authorId="0" idx="3" dt="2025-10-30T21:03:18.868">
    <p:pos x="639" y="1765"/>
    <p:text>@awm65@case.edu
_Assigned to awm65@case.edu_</p:text>
    <p:extLst>
      <p:ext uri="{C676402C-5697-4E1C-873F-D02D1690AC5C}">
        <p15:threadingInfo timeZoneBias="0"/>
      </p:ext>
      <p:ext uri="http://customooxmlschemas.google.com/">
        <go:slidesCustomData xmlns:go="http://customooxmlschemas.google.com/" commentPostId="AAABtWGG9i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CHristo	</a:t>
            </a:r>
            <a:endParaRPr/>
          </a:p>
          <a:p>
            <a:pPr indent="0" lvl="0" marL="0" rtl="0" algn="l">
              <a:lnSpc>
                <a:spcPct val="100000"/>
              </a:lnSpc>
              <a:spcBef>
                <a:spcPts val="0"/>
              </a:spcBef>
              <a:spcAft>
                <a:spcPts val="0"/>
              </a:spcAft>
              <a:buSzPts val="1400"/>
              <a:buNone/>
            </a:pPr>
            <a:r>
              <a:t/>
            </a:r>
            <a:endParaRPr/>
          </a:p>
        </p:txBody>
      </p:sp>
      <p:sp>
        <p:nvSpPr>
          <p:cNvPr id="198" name="Google Shape;19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87a563241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387a563241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Gus</a:t>
            </a:r>
            <a:endParaRPr/>
          </a:p>
        </p:txBody>
      </p:sp>
      <p:sp>
        <p:nvSpPr>
          <p:cNvPr id="262" name="Google Shape;262;g387a5632412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9ec3a994fd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g39ec3a994fd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g39ec3a994fd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9f29d46126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g39f29d46126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g39f29d46126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88b6a862e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388b6a862e3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Gus</a:t>
            </a:r>
            <a:endParaRPr/>
          </a:p>
        </p:txBody>
      </p:sp>
      <p:sp>
        <p:nvSpPr>
          <p:cNvPr id="284" name="Google Shape;284;g388b6a862e3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9f24c2157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39f24c2157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g39f24c2157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9f24c2157d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g39f24c2157d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g39f24c2157d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9f24c2157d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39f24c2157d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g39f24c2157d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9f29d46126_2_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9f29d46126_2_3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39f29d46126_2_3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84cb68a28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g384cb68a28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Christo</a:t>
            </a:r>
            <a:endParaRPr/>
          </a:p>
        </p:txBody>
      </p:sp>
      <p:sp>
        <p:nvSpPr>
          <p:cNvPr id="325" name="Google Shape;325;g384cb68a28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9f29d46126_2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9f29d46126_2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39f29d46126_2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Christo</a:t>
            </a:r>
            <a:endParaRPr/>
          </a:p>
        </p:txBody>
      </p:sp>
      <p:sp>
        <p:nvSpPr>
          <p:cNvPr id="205" name="Google Shape;20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9ec3a994fd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g39ec3a994fd_0_1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39ec3a994fd_0_1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9f29d46126_2_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g39f29d46126_2_4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39f29d46126_2_4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8980c813b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g28980c813b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CHristo</a:t>
            </a:r>
            <a:endParaRPr/>
          </a:p>
        </p:txBody>
      </p:sp>
      <p:sp>
        <p:nvSpPr>
          <p:cNvPr id="357" name="Google Shape;357;g28980c813b1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Sid</a:t>
            </a:r>
            <a:endParaRPr/>
          </a:p>
        </p:txBody>
      </p:sp>
      <p:sp>
        <p:nvSpPr>
          <p:cNvPr id="370" name="Google Shape;37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9e0849cee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39e0849cee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39e0849cee9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81228b536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g381228b536a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Christo</a:t>
            </a:r>
            <a:endParaRPr/>
          </a:p>
        </p:txBody>
      </p:sp>
      <p:sp>
        <p:nvSpPr>
          <p:cNvPr id="219" name="Google Shape;219;g381228b536a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9ec3a994fd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39ec3a994fd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g39ec3a994fd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9ec3a994fd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39ec3a994fd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g39ec3a994fd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9ec3a994fd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39ec3a994fd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g39ec3a994fd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9ec3a994fd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g39ec3a994fd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g39ec3a994fd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9ef4bb2ca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9ef4bb2caa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39ef4bb2caa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sp>
        <p:nvSpPr>
          <p:cNvPr id="16" name="Google Shape;16;p15"/>
          <p:cNvSpPr txBox="1"/>
          <p:nvPr>
            <p:ph type="ctrTitle"/>
          </p:nvPr>
        </p:nvSpPr>
        <p:spPr>
          <a:xfrm>
            <a:off x="6441918" y="3329790"/>
            <a:ext cx="4941771" cy="3200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7" name="Google Shape;17;p15"/>
          <p:cNvPicPr preferRelativeResize="0"/>
          <p:nvPr/>
        </p:nvPicPr>
        <p:blipFill rotWithShape="1">
          <a:blip r:embed="rId2">
            <a:alphaModFix/>
          </a:blip>
          <a:srcRect b="-1" l="9358" r="0" t="23650"/>
          <a:stretch/>
        </p:blipFill>
        <p:spPr>
          <a:xfrm>
            <a:off x="0" y="0"/>
            <a:ext cx="9488312" cy="50543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bg>
      <p:bgPr>
        <a:solidFill>
          <a:schemeClr val="accent1"/>
        </a:solidFill>
      </p:bgPr>
    </p:bg>
    <p:spTree>
      <p:nvGrpSpPr>
        <p:cNvPr id="72" name="Shape 72"/>
        <p:cNvGrpSpPr/>
        <p:nvPr/>
      </p:nvGrpSpPr>
      <p:grpSpPr>
        <a:xfrm>
          <a:off x="0" y="0"/>
          <a:ext cx="0" cy="0"/>
          <a:chOff x="0" y="0"/>
          <a:chExt cx="0" cy="0"/>
        </a:xfrm>
      </p:grpSpPr>
      <p:sp>
        <p:nvSpPr>
          <p:cNvPr id="73" name="Google Shape;73;p17"/>
          <p:cNvSpPr txBox="1"/>
          <p:nvPr>
            <p:ph type="ctrTitle"/>
          </p:nvPr>
        </p:nvSpPr>
        <p:spPr>
          <a:xfrm>
            <a:off x="6991350" y="487018"/>
            <a:ext cx="4179570" cy="3377354"/>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600"/>
              <a:buFont typeface="Arial"/>
              <a:buNone/>
              <a:defRPr sz="3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74" name="Google Shape;74;p17"/>
          <p:cNvGrpSpPr/>
          <p:nvPr/>
        </p:nvGrpSpPr>
        <p:grpSpPr>
          <a:xfrm>
            <a:off x="0" y="0"/>
            <a:ext cx="6557818" cy="6858000"/>
            <a:chOff x="0" y="0"/>
            <a:chExt cx="4762501" cy="5186363"/>
          </a:xfrm>
        </p:grpSpPr>
        <p:cxnSp>
          <p:nvCxnSpPr>
            <p:cNvPr id="75" name="Google Shape;75;p17"/>
            <p:cNvCxnSpPr/>
            <p:nvPr/>
          </p:nvCxnSpPr>
          <p:spPr>
            <a:xfrm rot="10800000">
              <a:off x="0" y="876300"/>
              <a:ext cx="4762500" cy="1628775"/>
            </a:xfrm>
            <a:prstGeom prst="straightConnector1">
              <a:avLst/>
            </a:prstGeom>
            <a:noFill/>
            <a:ln cap="flat" cmpd="sng" w="9525">
              <a:solidFill>
                <a:schemeClr val="dk1"/>
              </a:solidFill>
              <a:prstDash val="solid"/>
              <a:miter lim="800000"/>
              <a:headEnd len="sm" w="sm" type="none"/>
              <a:tailEnd len="sm" w="sm" type="none"/>
            </a:ln>
          </p:spPr>
        </p:cxnSp>
        <p:cxnSp>
          <p:nvCxnSpPr>
            <p:cNvPr id="76" name="Google Shape;76;p17"/>
            <p:cNvCxnSpPr/>
            <p:nvPr/>
          </p:nvCxnSpPr>
          <p:spPr>
            <a:xfrm rot="10800000">
              <a:off x="2638425" y="0"/>
              <a:ext cx="2124076" cy="5186363"/>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solidFill>
          <a:schemeClr val="accent1"/>
        </a:solidFill>
      </p:bgPr>
    </p:bg>
    <p:spTree>
      <p:nvGrpSpPr>
        <p:cNvPr id="77" name="Shape 77"/>
        <p:cNvGrpSpPr/>
        <p:nvPr/>
      </p:nvGrpSpPr>
      <p:grpSpPr>
        <a:xfrm>
          <a:off x="0" y="0"/>
          <a:ext cx="0" cy="0"/>
          <a:chOff x="0" y="0"/>
          <a:chExt cx="0" cy="0"/>
        </a:xfrm>
      </p:grpSpPr>
      <p:sp>
        <p:nvSpPr>
          <p:cNvPr id="78" name="Google Shape;78;p25"/>
          <p:cNvSpPr txBox="1"/>
          <p:nvPr>
            <p:ph type="title"/>
          </p:nvPr>
        </p:nvSpPr>
        <p:spPr>
          <a:xfrm>
            <a:off x="838200" y="337192"/>
            <a:ext cx="5655197" cy="199786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5"/>
          <p:cNvSpPr txBox="1"/>
          <p:nvPr>
            <p:ph idx="1" type="body"/>
          </p:nvPr>
        </p:nvSpPr>
        <p:spPr>
          <a:xfrm>
            <a:off x="838200" y="2705177"/>
            <a:ext cx="5733772" cy="44899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0" name="Google Shape;80;p25"/>
          <p:cNvSpPr txBox="1"/>
          <p:nvPr>
            <p:ph idx="2" type="body"/>
          </p:nvPr>
        </p:nvSpPr>
        <p:spPr>
          <a:xfrm>
            <a:off x="838199" y="3154166"/>
            <a:ext cx="5733773" cy="303273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Font typeface="Arial"/>
              <a:buChar char="•"/>
              <a:defRPr sz="1800"/>
            </a:lvl1pPr>
            <a:lvl2pPr indent="-342900" lvl="1" marL="914400" algn="l">
              <a:lnSpc>
                <a:spcPct val="100000"/>
              </a:lnSpc>
              <a:spcBef>
                <a:spcPts val="500"/>
              </a:spcBef>
              <a:spcAft>
                <a:spcPts val="0"/>
              </a:spcAft>
              <a:buClr>
                <a:schemeClr val="dk1"/>
              </a:buClr>
              <a:buSzPts val="1800"/>
              <a:buFont typeface="Arial"/>
              <a:buChar char="•"/>
              <a:defRPr sz="1800"/>
            </a:lvl2pPr>
            <a:lvl3pPr indent="-342900" lvl="2" marL="1371600" algn="l">
              <a:lnSpc>
                <a:spcPct val="100000"/>
              </a:lnSpc>
              <a:spcBef>
                <a:spcPts val="500"/>
              </a:spcBef>
              <a:spcAft>
                <a:spcPts val="0"/>
              </a:spcAft>
              <a:buClr>
                <a:schemeClr val="dk1"/>
              </a:buClr>
              <a:buSzPts val="1800"/>
              <a:buFont typeface="Arial"/>
              <a:buChar char="•"/>
              <a:defRPr sz="1800"/>
            </a:lvl3pPr>
            <a:lvl4pPr indent="-342900" lvl="3" marL="1828800" algn="l">
              <a:lnSpc>
                <a:spcPct val="100000"/>
              </a:lnSpc>
              <a:spcBef>
                <a:spcPts val="500"/>
              </a:spcBef>
              <a:spcAft>
                <a:spcPts val="0"/>
              </a:spcAft>
              <a:buClr>
                <a:schemeClr val="dk1"/>
              </a:buClr>
              <a:buSzPts val="1800"/>
              <a:buFont typeface="Arial"/>
              <a:buChar char="•"/>
              <a:defRPr sz="1800"/>
            </a:lvl4pPr>
            <a:lvl5pPr indent="-342900" lvl="4" marL="2286000" algn="l">
              <a:lnSpc>
                <a:spcPct val="100000"/>
              </a:lnSpc>
              <a:spcBef>
                <a:spcPts val="5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5"/>
          <p:cNvSpPr txBox="1"/>
          <p:nvPr>
            <p:ph idx="3" type="body"/>
          </p:nvPr>
        </p:nvSpPr>
        <p:spPr>
          <a:xfrm>
            <a:off x="7887108" y="2705177"/>
            <a:ext cx="3943627" cy="448989"/>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 name="Google Shape;82;p25"/>
          <p:cNvSpPr txBox="1"/>
          <p:nvPr>
            <p:ph idx="4" type="body"/>
          </p:nvPr>
        </p:nvSpPr>
        <p:spPr>
          <a:xfrm>
            <a:off x="7887107" y="3164867"/>
            <a:ext cx="3943627" cy="3032733"/>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5"/>
          <p:cNvSpPr txBox="1"/>
          <p:nvPr>
            <p:ph idx="11" type="ftr"/>
          </p:nvPr>
        </p:nvSpPr>
        <p:spPr>
          <a:xfrm>
            <a:off x="843986"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85" name="Google Shape;85;p25"/>
          <p:cNvPicPr preferRelativeResize="0"/>
          <p:nvPr/>
        </p:nvPicPr>
        <p:blipFill rotWithShape="1">
          <a:blip r:embed="rId2">
            <a:alphaModFix/>
          </a:blip>
          <a:srcRect b="73496" l="18645" r="28732" t="319"/>
          <a:stretch/>
        </p:blipFill>
        <p:spPr>
          <a:xfrm flipH="1" rot="10800000">
            <a:off x="6308436" y="-11"/>
            <a:ext cx="5883564" cy="236642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Introduction">
    <p:spTree>
      <p:nvGrpSpPr>
        <p:cNvPr id="86" name="Shape 86"/>
        <p:cNvGrpSpPr/>
        <p:nvPr/>
      </p:nvGrpSpPr>
      <p:grpSpPr>
        <a:xfrm>
          <a:off x="0" y="0"/>
          <a:ext cx="0" cy="0"/>
          <a:chOff x="0" y="0"/>
          <a:chExt cx="0" cy="0"/>
        </a:xfrm>
      </p:grpSpPr>
      <p:sp>
        <p:nvSpPr>
          <p:cNvPr id="87" name="Google Shape;87;p19"/>
          <p:cNvSpPr txBox="1"/>
          <p:nvPr>
            <p:ph type="title"/>
          </p:nvPr>
        </p:nvSpPr>
        <p:spPr>
          <a:xfrm>
            <a:off x="1322318" y="268360"/>
            <a:ext cx="7288282" cy="212117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9"/>
          <p:cNvSpPr txBox="1"/>
          <p:nvPr>
            <p:ph idx="1" type="body"/>
          </p:nvPr>
        </p:nvSpPr>
        <p:spPr>
          <a:xfrm>
            <a:off x="1322388" y="2763078"/>
            <a:ext cx="7288212" cy="340705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Font typeface="Arial"/>
              <a:buNone/>
              <a:defRPr b="1"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89" name="Google Shape;89;p19"/>
          <p:cNvGrpSpPr/>
          <p:nvPr/>
        </p:nvGrpSpPr>
        <p:grpSpPr>
          <a:xfrm>
            <a:off x="9096374" y="-25401"/>
            <a:ext cx="3095625" cy="6883401"/>
            <a:chOff x="9096375" y="-25401"/>
            <a:chExt cx="3095625" cy="6883401"/>
          </a:xfrm>
        </p:grpSpPr>
        <p:cxnSp>
          <p:nvCxnSpPr>
            <p:cNvPr id="90" name="Google Shape;90;p19"/>
            <p:cNvCxnSpPr/>
            <p:nvPr/>
          </p:nvCxnSpPr>
          <p:spPr>
            <a:xfrm>
              <a:off x="9096375" y="1497012"/>
              <a:ext cx="3095625" cy="0"/>
            </a:xfrm>
            <a:prstGeom prst="straightConnector1">
              <a:avLst/>
            </a:prstGeom>
            <a:noFill/>
            <a:ln cap="flat" cmpd="sng" w="9525">
              <a:solidFill>
                <a:schemeClr val="dk1"/>
              </a:solidFill>
              <a:prstDash val="solid"/>
              <a:miter lim="800000"/>
              <a:headEnd len="sm" w="sm" type="none"/>
              <a:tailEnd len="sm" w="sm" type="none"/>
            </a:ln>
          </p:spPr>
        </p:cxnSp>
        <p:cxnSp>
          <p:nvCxnSpPr>
            <p:cNvPr id="91" name="Google Shape;91;p19"/>
            <p:cNvCxnSpPr/>
            <p:nvPr/>
          </p:nvCxnSpPr>
          <p:spPr>
            <a:xfrm flipH="1">
              <a:off x="9381744" y="-25401"/>
              <a:ext cx="2810256" cy="6883401"/>
            </a:xfrm>
            <a:prstGeom prst="straightConnector1">
              <a:avLst/>
            </a:prstGeom>
            <a:noFill/>
            <a:ln cap="flat" cmpd="sng" w="9525">
              <a:solidFill>
                <a:schemeClr val="dk1"/>
              </a:solidFill>
              <a:prstDash val="solid"/>
              <a:miter lim="800000"/>
              <a:headEnd len="sm" w="sm" type="none"/>
              <a:tailEnd len="sm" w="sm" type="none"/>
            </a:ln>
          </p:spPr>
        </p:cxnSp>
      </p:grpSp>
      <p:cxnSp>
        <p:nvCxnSpPr>
          <p:cNvPr id="92" name="Google Shape;92;p19"/>
          <p:cNvCxnSpPr/>
          <p:nvPr/>
        </p:nvCxnSpPr>
        <p:spPr>
          <a:xfrm flipH="1" rot="10800000">
            <a:off x="-1" y="-25403"/>
            <a:ext cx="1210573" cy="2048161"/>
          </a:xfrm>
          <a:prstGeom prst="straightConnector1">
            <a:avLst/>
          </a:prstGeom>
          <a:noFill/>
          <a:ln cap="flat" cmpd="sng" w="9525">
            <a:solidFill>
              <a:schemeClr val="dk1"/>
            </a:solidFill>
            <a:prstDash val="solid"/>
            <a:miter lim="800000"/>
            <a:headEnd len="sm" w="sm" type="none"/>
            <a:tailEnd len="sm" w="sm" type="none"/>
          </a:ln>
        </p:spPr>
      </p:cxnSp>
      <p:sp>
        <p:nvSpPr>
          <p:cNvPr id="93" name="Google Shape;93;p19"/>
          <p:cNvSpPr txBox="1"/>
          <p:nvPr>
            <p:ph idx="11" type="ftr"/>
          </p:nvPr>
        </p:nvSpPr>
        <p:spPr>
          <a:xfrm>
            <a:off x="1333500" y="6356349"/>
            <a:ext cx="381922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9"/>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95" name="Shape 95"/>
        <p:cNvGrpSpPr/>
        <p:nvPr/>
      </p:nvGrpSpPr>
      <p:grpSpPr>
        <a:xfrm>
          <a:off x="0" y="0"/>
          <a:ext cx="0" cy="0"/>
          <a:chOff x="0" y="0"/>
          <a:chExt cx="0" cy="0"/>
        </a:xfrm>
      </p:grpSpPr>
      <p:cxnSp>
        <p:nvCxnSpPr>
          <p:cNvPr id="96" name="Google Shape;96;p23"/>
          <p:cNvCxnSpPr/>
          <p:nvPr/>
        </p:nvCxnSpPr>
        <p:spPr>
          <a:xfrm rot="10800000">
            <a:off x="3094182" y="0"/>
            <a:ext cx="1745673" cy="3897745"/>
          </a:xfrm>
          <a:prstGeom prst="straightConnector1">
            <a:avLst/>
          </a:prstGeom>
          <a:noFill/>
          <a:ln cap="flat" cmpd="sng" w="9525">
            <a:solidFill>
              <a:schemeClr val="dk1"/>
            </a:solidFill>
            <a:prstDash val="solid"/>
            <a:miter lim="800000"/>
            <a:headEnd len="sm" w="sm" type="none"/>
            <a:tailEnd len="sm" w="sm" type="none"/>
          </a:ln>
        </p:spPr>
      </p:cxnSp>
      <p:sp>
        <p:nvSpPr>
          <p:cNvPr id="97" name="Google Shape;97;p23"/>
          <p:cNvSpPr txBox="1"/>
          <p:nvPr>
            <p:ph type="title"/>
          </p:nvPr>
        </p:nvSpPr>
        <p:spPr>
          <a:xfrm>
            <a:off x="5476874" y="1671639"/>
            <a:ext cx="5884027" cy="12049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3"/>
          <p:cNvSpPr/>
          <p:nvPr>
            <p:ph idx="2" type="pic"/>
          </p:nvPr>
        </p:nvSpPr>
        <p:spPr>
          <a:xfrm>
            <a:off x="-28230" y="-9144"/>
            <a:ext cx="5481955" cy="6876288"/>
          </a:xfrm>
          <a:prstGeom prst="rect">
            <a:avLst/>
          </a:prstGeom>
          <a:noFill/>
          <a:ln>
            <a:noFill/>
          </a:ln>
        </p:spPr>
      </p:sp>
      <p:sp>
        <p:nvSpPr>
          <p:cNvPr id="99" name="Google Shape;99;p23"/>
          <p:cNvSpPr txBox="1"/>
          <p:nvPr>
            <p:ph idx="11" type="ftr"/>
          </p:nvPr>
        </p:nvSpPr>
        <p:spPr>
          <a:xfrm>
            <a:off x="825500" y="6356349"/>
            <a:ext cx="381922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3"/>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 name="Google Shape;101;p23"/>
          <p:cNvSpPr txBox="1"/>
          <p:nvPr>
            <p:ph idx="1" type="body"/>
          </p:nvPr>
        </p:nvSpPr>
        <p:spPr>
          <a:xfrm>
            <a:off x="5453725" y="3660774"/>
            <a:ext cx="5907176" cy="2536826"/>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3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8" name="Shape 108"/>
        <p:cNvGrpSpPr/>
        <p:nvPr/>
      </p:nvGrpSpPr>
      <p:grpSpPr>
        <a:xfrm>
          <a:off x="0" y="0"/>
          <a:ext cx="0" cy="0"/>
          <a:chOff x="0" y="0"/>
          <a:chExt cx="0" cy="0"/>
        </a:xfrm>
      </p:grpSpPr>
      <p:sp>
        <p:nvSpPr>
          <p:cNvPr id="109" name="Google Shape;109;g39f29d46126_2_319"/>
          <p:cNvSpPr txBox="1"/>
          <p:nvPr>
            <p:ph type="ctrTitle"/>
          </p:nvPr>
        </p:nvSpPr>
        <p:spPr>
          <a:xfrm>
            <a:off x="6441918" y="3329790"/>
            <a:ext cx="4941900" cy="3200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0" name="Google Shape;110;g39f29d46126_2_319"/>
          <p:cNvPicPr preferRelativeResize="0"/>
          <p:nvPr/>
        </p:nvPicPr>
        <p:blipFill rotWithShape="1">
          <a:blip r:embed="rId2">
            <a:alphaModFix/>
          </a:blip>
          <a:srcRect b="-7" l="9354" r="0" t="23654"/>
          <a:stretch/>
        </p:blipFill>
        <p:spPr>
          <a:xfrm>
            <a:off x="0" y="0"/>
            <a:ext cx="9488312" cy="505432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obj">
  <p:cSld name="OBJECT">
    <p:bg>
      <p:bgPr>
        <a:solidFill>
          <a:schemeClr val="dk1"/>
        </a:solidFill>
      </p:bgPr>
    </p:bg>
    <p:spTree>
      <p:nvGrpSpPr>
        <p:cNvPr id="111" name="Shape 111"/>
        <p:cNvGrpSpPr/>
        <p:nvPr/>
      </p:nvGrpSpPr>
      <p:grpSpPr>
        <a:xfrm>
          <a:off x="0" y="0"/>
          <a:ext cx="0" cy="0"/>
          <a:chOff x="0" y="0"/>
          <a:chExt cx="0" cy="0"/>
        </a:xfrm>
      </p:grpSpPr>
      <p:pic>
        <p:nvPicPr>
          <p:cNvPr id="112" name="Google Shape;112;g39f29d46126_2_322"/>
          <p:cNvPicPr preferRelativeResize="0"/>
          <p:nvPr/>
        </p:nvPicPr>
        <p:blipFill rotWithShape="1">
          <a:blip r:embed="rId2">
            <a:alphaModFix/>
          </a:blip>
          <a:srcRect b="23069" l="0" r="28341" t="18303"/>
          <a:stretch/>
        </p:blipFill>
        <p:spPr>
          <a:xfrm>
            <a:off x="4229100" y="0"/>
            <a:ext cx="7962902" cy="6858000"/>
          </a:xfrm>
          <a:prstGeom prst="rect">
            <a:avLst/>
          </a:prstGeom>
          <a:noFill/>
          <a:ln>
            <a:noFill/>
          </a:ln>
        </p:spPr>
      </p:pic>
      <p:sp>
        <p:nvSpPr>
          <p:cNvPr id="113" name="Google Shape;113;g39f29d46126_2_322"/>
          <p:cNvSpPr txBox="1"/>
          <p:nvPr>
            <p:ph type="title"/>
          </p:nvPr>
        </p:nvSpPr>
        <p:spPr>
          <a:xfrm>
            <a:off x="1333500" y="1020445"/>
            <a:ext cx="2895600" cy="1325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800"/>
              <a:buFont typeface="Arial"/>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g39f29d46126_2_322"/>
          <p:cNvSpPr txBox="1"/>
          <p:nvPr>
            <p:ph idx="1" type="body"/>
          </p:nvPr>
        </p:nvSpPr>
        <p:spPr>
          <a:xfrm>
            <a:off x="1333500" y="2674013"/>
            <a:ext cx="2895600" cy="3269700"/>
          </a:xfrm>
          <a:prstGeom prst="rect">
            <a:avLst/>
          </a:prstGeom>
          <a:noFill/>
          <a:ln>
            <a:noFill/>
          </a:ln>
        </p:spPr>
        <p:txBody>
          <a:bodyPr anchorCtr="0" anchor="t" bIns="45700" lIns="91425" spcFirstLastPara="1" rIns="91425" wrap="square" tIns="45700">
            <a:normAutofit/>
          </a:bodyPr>
          <a:lstStyle>
            <a:lvl1pPr indent="-228600" lvl="0" marL="457200" algn="l">
              <a:lnSpc>
                <a:spcPct val="140000"/>
              </a:lnSpc>
              <a:spcBef>
                <a:spcPts val="1000"/>
              </a:spcBef>
              <a:spcAft>
                <a:spcPts val="0"/>
              </a:spcAft>
              <a:buClr>
                <a:schemeClr val="lt1"/>
              </a:buClr>
              <a:buSzPts val="1800"/>
              <a:buNone/>
              <a:defRPr sz="1800">
                <a:solidFill>
                  <a:schemeClr val="lt1"/>
                </a:solidFill>
              </a:defRPr>
            </a:lvl1pPr>
            <a:lvl2pPr indent="-228600" lvl="1" marL="914400" algn="l">
              <a:lnSpc>
                <a:spcPct val="140000"/>
              </a:lnSpc>
              <a:spcBef>
                <a:spcPts val="1000"/>
              </a:spcBef>
              <a:spcAft>
                <a:spcPts val="0"/>
              </a:spcAft>
              <a:buClr>
                <a:schemeClr val="lt1"/>
              </a:buClr>
              <a:buSzPts val="1800"/>
              <a:buNone/>
              <a:defRPr sz="1800">
                <a:solidFill>
                  <a:schemeClr val="lt1"/>
                </a:solidFill>
              </a:defRPr>
            </a:lvl2pPr>
            <a:lvl3pPr indent="-228600" lvl="2" marL="1371600" algn="l">
              <a:lnSpc>
                <a:spcPct val="140000"/>
              </a:lnSpc>
              <a:spcBef>
                <a:spcPts val="1000"/>
              </a:spcBef>
              <a:spcAft>
                <a:spcPts val="0"/>
              </a:spcAft>
              <a:buClr>
                <a:schemeClr val="lt1"/>
              </a:buClr>
              <a:buSzPts val="1800"/>
              <a:buNone/>
              <a:defRPr sz="1800">
                <a:solidFill>
                  <a:schemeClr val="lt1"/>
                </a:solidFill>
              </a:defRPr>
            </a:lvl3pPr>
            <a:lvl4pPr indent="-228600" lvl="3" marL="1828800" algn="l">
              <a:lnSpc>
                <a:spcPct val="140000"/>
              </a:lnSpc>
              <a:spcBef>
                <a:spcPts val="1000"/>
              </a:spcBef>
              <a:spcAft>
                <a:spcPts val="0"/>
              </a:spcAft>
              <a:buClr>
                <a:schemeClr val="lt1"/>
              </a:buClr>
              <a:buSzPts val="1800"/>
              <a:buNone/>
              <a:defRPr sz="1800">
                <a:solidFill>
                  <a:schemeClr val="lt1"/>
                </a:solidFill>
              </a:defRPr>
            </a:lvl4pPr>
            <a:lvl5pPr indent="-228600" lvl="4" marL="2286000" algn="l">
              <a:lnSpc>
                <a:spcPct val="140000"/>
              </a:lnSpc>
              <a:spcBef>
                <a:spcPts val="1000"/>
              </a:spcBef>
              <a:spcAft>
                <a:spcPts val="0"/>
              </a:spcAft>
              <a:buClr>
                <a:schemeClr val="lt1"/>
              </a:buClr>
              <a:buSzPts val="1800"/>
              <a:buNone/>
              <a:defRPr sz="18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g39f29d46126_2_322"/>
          <p:cNvSpPr txBox="1"/>
          <p:nvPr>
            <p:ph idx="11" type="ftr"/>
          </p:nvPr>
        </p:nvSpPr>
        <p:spPr>
          <a:xfrm>
            <a:off x="1333500" y="6356349"/>
            <a:ext cx="38193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g39f29d46126_2_322"/>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bg>
      <p:bgPr>
        <a:solidFill>
          <a:schemeClr val="accent1"/>
        </a:solidFill>
      </p:bgPr>
    </p:bg>
    <p:spTree>
      <p:nvGrpSpPr>
        <p:cNvPr id="117" name="Shape 117"/>
        <p:cNvGrpSpPr/>
        <p:nvPr/>
      </p:nvGrpSpPr>
      <p:grpSpPr>
        <a:xfrm>
          <a:off x="0" y="0"/>
          <a:ext cx="0" cy="0"/>
          <a:chOff x="0" y="0"/>
          <a:chExt cx="0" cy="0"/>
        </a:xfrm>
      </p:grpSpPr>
      <p:sp>
        <p:nvSpPr>
          <p:cNvPr id="118" name="Google Shape;118;g39f29d46126_2_328"/>
          <p:cNvSpPr txBox="1"/>
          <p:nvPr>
            <p:ph type="ctrTitle"/>
          </p:nvPr>
        </p:nvSpPr>
        <p:spPr>
          <a:xfrm>
            <a:off x="6991350" y="487018"/>
            <a:ext cx="4179600" cy="33774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600"/>
              <a:buFont typeface="Arial"/>
              <a:buNone/>
              <a:defRPr sz="3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19" name="Google Shape;119;g39f29d46126_2_328"/>
          <p:cNvGrpSpPr/>
          <p:nvPr/>
        </p:nvGrpSpPr>
        <p:grpSpPr>
          <a:xfrm>
            <a:off x="0" y="-49"/>
            <a:ext cx="6557964" cy="6857977"/>
            <a:chOff x="0" y="-37"/>
            <a:chExt cx="4762501" cy="5186400"/>
          </a:xfrm>
        </p:grpSpPr>
        <p:cxnSp>
          <p:nvCxnSpPr>
            <p:cNvPr id="120" name="Google Shape;120;g39f29d46126_2_328"/>
            <p:cNvCxnSpPr/>
            <p:nvPr/>
          </p:nvCxnSpPr>
          <p:spPr>
            <a:xfrm rot="10800000">
              <a:off x="0" y="876375"/>
              <a:ext cx="4762500" cy="1628700"/>
            </a:xfrm>
            <a:prstGeom prst="straightConnector1">
              <a:avLst/>
            </a:prstGeom>
            <a:noFill/>
            <a:ln cap="flat" cmpd="sng" w="9525">
              <a:solidFill>
                <a:schemeClr val="dk1"/>
              </a:solidFill>
              <a:prstDash val="solid"/>
              <a:miter lim="800000"/>
              <a:headEnd len="sm" w="sm" type="none"/>
              <a:tailEnd len="sm" w="sm" type="none"/>
            </a:ln>
          </p:spPr>
        </p:cxnSp>
        <p:cxnSp>
          <p:nvCxnSpPr>
            <p:cNvPr id="121" name="Google Shape;121;g39f29d46126_2_328"/>
            <p:cNvCxnSpPr/>
            <p:nvPr/>
          </p:nvCxnSpPr>
          <p:spPr>
            <a:xfrm rot="10800000">
              <a:off x="2638501" y="-37"/>
              <a:ext cx="2124000" cy="5186400"/>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bg>
      <p:bgPr>
        <a:solidFill>
          <a:schemeClr val="dk1"/>
        </a:solidFill>
      </p:bgPr>
    </p:bg>
    <p:spTree>
      <p:nvGrpSpPr>
        <p:cNvPr id="122" name="Shape 122"/>
        <p:cNvGrpSpPr/>
        <p:nvPr/>
      </p:nvGrpSpPr>
      <p:grpSpPr>
        <a:xfrm>
          <a:off x="0" y="0"/>
          <a:ext cx="0" cy="0"/>
          <a:chOff x="0" y="0"/>
          <a:chExt cx="0" cy="0"/>
        </a:xfrm>
      </p:grpSpPr>
      <p:sp>
        <p:nvSpPr>
          <p:cNvPr id="123" name="Google Shape;123;g39f29d46126_2_333"/>
          <p:cNvSpPr txBox="1"/>
          <p:nvPr>
            <p:ph type="ctrTitle"/>
          </p:nvPr>
        </p:nvSpPr>
        <p:spPr>
          <a:xfrm>
            <a:off x="6991350" y="487680"/>
            <a:ext cx="4179600" cy="33768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24" name="Google Shape;124;g39f29d46126_2_333"/>
          <p:cNvCxnSpPr/>
          <p:nvPr/>
        </p:nvCxnSpPr>
        <p:spPr>
          <a:xfrm>
            <a:off x="3990667" y="0"/>
            <a:ext cx="1126200" cy="2512200"/>
          </a:xfrm>
          <a:prstGeom prst="straightConnector1">
            <a:avLst/>
          </a:prstGeom>
          <a:noFill/>
          <a:ln cap="flat" cmpd="sng" w="9525">
            <a:solidFill>
              <a:schemeClr val="lt1"/>
            </a:solidFill>
            <a:prstDash val="solid"/>
            <a:miter lim="800000"/>
            <a:headEnd len="sm" w="sm" type="none"/>
            <a:tailEnd len="sm" w="sm" type="none"/>
          </a:ln>
        </p:spPr>
      </p:cxnSp>
      <p:sp>
        <p:nvSpPr>
          <p:cNvPr id="125" name="Google Shape;125;g39f29d46126_2_333"/>
          <p:cNvSpPr/>
          <p:nvPr>
            <p:ph idx="2" type="pic"/>
          </p:nvPr>
        </p:nvSpPr>
        <p:spPr>
          <a:xfrm>
            <a:off x="0" y="-5080"/>
            <a:ext cx="6576300" cy="68727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Introduction">
    <p:spTree>
      <p:nvGrpSpPr>
        <p:cNvPr id="126" name="Shape 126"/>
        <p:cNvGrpSpPr/>
        <p:nvPr/>
      </p:nvGrpSpPr>
      <p:grpSpPr>
        <a:xfrm>
          <a:off x="0" y="0"/>
          <a:ext cx="0" cy="0"/>
          <a:chOff x="0" y="0"/>
          <a:chExt cx="0" cy="0"/>
        </a:xfrm>
      </p:grpSpPr>
      <p:sp>
        <p:nvSpPr>
          <p:cNvPr id="127" name="Google Shape;127;g39f29d46126_2_337"/>
          <p:cNvSpPr txBox="1"/>
          <p:nvPr>
            <p:ph type="title"/>
          </p:nvPr>
        </p:nvSpPr>
        <p:spPr>
          <a:xfrm>
            <a:off x="1322318" y="268360"/>
            <a:ext cx="7288200" cy="21213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g39f29d46126_2_337"/>
          <p:cNvSpPr txBox="1"/>
          <p:nvPr>
            <p:ph idx="1" type="body"/>
          </p:nvPr>
        </p:nvSpPr>
        <p:spPr>
          <a:xfrm>
            <a:off x="1322388" y="2763078"/>
            <a:ext cx="7288200" cy="3407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Font typeface="Arial"/>
              <a:buNone/>
              <a:defRPr b="1"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29" name="Google Shape;129;g39f29d46126_2_337"/>
          <p:cNvGrpSpPr/>
          <p:nvPr/>
        </p:nvGrpSpPr>
        <p:grpSpPr>
          <a:xfrm>
            <a:off x="9096374" y="-25401"/>
            <a:ext cx="3095700" cy="6883500"/>
            <a:chOff x="9096375" y="-25401"/>
            <a:chExt cx="3095700" cy="6883500"/>
          </a:xfrm>
        </p:grpSpPr>
        <p:cxnSp>
          <p:nvCxnSpPr>
            <p:cNvPr id="130" name="Google Shape;130;g39f29d46126_2_337"/>
            <p:cNvCxnSpPr/>
            <p:nvPr/>
          </p:nvCxnSpPr>
          <p:spPr>
            <a:xfrm>
              <a:off x="9096375" y="1497012"/>
              <a:ext cx="3095700" cy="0"/>
            </a:xfrm>
            <a:prstGeom prst="straightConnector1">
              <a:avLst/>
            </a:prstGeom>
            <a:noFill/>
            <a:ln cap="flat" cmpd="sng" w="9525">
              <a:solidFill>
                <a:schemeClr val="dk1"/>
              </a:solidFill>
              <a:prstDash val="solid"/>
              <a:miter lim="800000"/>
              <a:headEnd len="sm" w="sm" type="none"/>
              <a:tailEnd len="sm" w="sm" type="none"/>
            </a:ln>
          </p:spPr>
        </p:cxnSp>
        <p:cxnSp>
          <p:nvCxnSpPr>
            <p:cNvPr id="131" name="Google Shape;131;g39f29d46126_2_337"/>
            <p:cNvCxnSpPr/>
            <p:nvPr/>
          </p:nvCxnSpPr>
          <p:spPr>
            <a:xfrm flipH="1">
              <a:off x="9381600" y="-25401"/>
              <a:ext cx="2810400" cy="6883500"/>
            </a:xfrm>
            <a:prstGeom prst="straightConnector1">
              <a:avLst/>
            </a:prstGeom>
            <a:noFill/>
            <a:ln cap="flat" cmpd="sng" w="9525">
              <a:solidFill>
                <a:schemeClr val="dk1"/>
              </a:solidFill>
              <a:prstDash val="solid"/>
              <a:miter lim="800000"/>
              <a:headEnd len="sm" w="sm" type="none"/>
              <a:tailEnd len="sm" w="sm" type="none"/>
            </a:ln>
          </p:spPr>
        </p:cxnSp>
      </p:grpSp>
      <p:cxnSp>
        <p:nvCxnSpPr>
          <p:cNvPr id="132" name="Google Shape;132;g39f29d46126_2_337"/>
          <p:cNvCxnSpPr/>
          <p:nvPr/>
        </p:nvCxnSpPr>
        <p:spPr>
          <a:xfrm flipH="1" rot="10800000">
            <a:off x="-1" y="-25342"/>
            <a:ext cx="1210500" cy="2048100"/>
          </a:xfrm>
          <a:prstGeom prst="straightConnector1">
            <a:avLst/>
          </a:prstGeom>
          <a:noFill/>
          <a:ln cap="flat" cmpd="sng" w="9525">
            <a:solidFill>
              <a:schemeClr val="dk1"/>
            </a:solidFill>
            <a:prstDash val="solid"/>
            <a:miter lim="800000"/>
            <a:headEnd len="sm" w="sm" type="none"/>
            <a:tailEnd len="sm" w="sm" type="none"/>
          </a:ln>
        </p:spPr>
      </p:cxnSp>
      <p:sp>
        <p:nvSpPr>
          <p:cNvPr id="133" name="Google Shape;133;g39f29d46126_2_337"/>
          <p:cNvSpPr txBox="1"/>
          <p:nvPr>
            <p:ph idx="11" type="ftr"/>
          </p:nvPr>
        </p:nvSpPr>
        <p:spPr>
          <a:xfrm>
            <a:off x="1333500" y="6356349"/>
            <a:ext cx="38193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g39f29d46126_2_337"/>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bg>
      <p:bgPr>
        <a:solidFill>
          <a:schemeClr val="dk1"/>
        </a:solidFill>
      </p:bgPr>
    </p:bg>
    <p:spTree>
      <p:nvGrpSpPr>
        <p:cNvPr id="135" name="Shape 135"/>
        <p:cNvGrpSpPr/>
        <p:nvPr/>
      </p:nvGrpSpPr>
      <p:grpSpPr>
        <a:xfrm>
          <a:off x="0" y="0"/>
          <a:ext cx="0" cy="0"/>
          <a:chOff x="0" y="0"/>
          <a:chExt cx="0" cy="0"/>
        </a:xfrm>
      </p:grpSpPr>
      <p:sp>
        <p:nvSpPr>
          <p:cNvPr id="136" name="Google Shape;136;g39f29d46126_2_346"/>
          <p:cNvSpPr txBox="1"/>
          <p:nvPr>
            <p:ph type="ctrTitle"/>
          </p:nvPr>
        </p:nvSpPr>
        <p:spPr>
          <a:xfrm>
            <a:off x="6991350" y="406400"/>
            <a:ext cx="4179600" cy="34581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7" name="Google Shape;137;g39f29d46126_2_346"/>
          <p:cNvPicPr preferRelativeResize="0"/>
          <p:nvPr/>
        </p:nvPicPr>
        <p:blipFill rotWithShape="1">
          <a:blip r:embed="rId2">
            <a:alphaModFix/>
          </a:blip>
          <a:srcRect b="0" l="0" r="0" t="0"/>
          <a:stretch/>
        </p:blipFill>
        <p:spPr>
          <a:xfrm>
            <a:off x="0" y="828675"/>
            <a:ext cx="5876925" cy="5200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1">
  <p:cSld name="Table 1">
    <p:bg>
      <p:bgPr>
        <a:solidFill>
          <a:schemeClr val="lt1"/>
        </a:solidFill>
      </p:bgPr>
    </p:bg>
    <p:spTree>
      <p:nvGrpSpPr>
        <p:cNvPr id="18" name="Shape 18"/>
        <p:cNvGrpSpPr/>
        <p:nvPr/>
      </p:nvGrpSpPr>
      <p:grpSpPr>
        <a:xfrm>
          <a:off x="0" y="0"/>
          <a:ext cx="0" cy="0"/>
          <a:chOff x="0" y="0"/>
          <a:chExt cx="0" cy="0"/>
        </a:xfrm>
      </p:grpSpPr>
      <p:sp>
        <p:nvSpPr>
          <p:cNvPr id="19" name="Google Shape;19;p24"/>
          <p:cNvSpPr txBox="1"/>
          <p:nvPr>
            <p:ph type="title"/>
          </p:nvPr>
        </p:nvSpPr>
        <p:spPr>
          <a:xfrm>
            <a:off x="838201" y="895350"/>
            <a:ext cx="3247662" cy="1917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4"/>
          <p:cNvSpPr txBox="1"/>
          <p:nvPr>
            <p:ph idx="1" type="body"/>
          </p:nvPr>
        </p:nvSpPr>
        <p:spPr>
          <a:xfrm>
            <a:off x="838200" y="2813049"/>
            <a:ext cx="3247662" cy="3238499"/>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24"/>
          <p:cNvSpPr txBox="1"/>
          <p:nvPr>
            <p:ph idx="11" type="ftr"/>
          </p:nvPr>
        </p:nvSpPr>
        <p:spPr>
          <a:xfrm>
            <a:off x="731615" y="6356349"/>
            <a:ext cx="381922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4"/>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23" name="Google Shape;23;p24"/>
          <p:cNvGrpSpPr/>
          <p:nvPr/>
        </p:nvGrpSpPr>
        <p:grpSpPr>
          <a:xfrm>
            <a:off x="0" y="0"/>
            <a:ext cx="2327564" cy="1505528"/>
            <a:chOff x="0" y="0"/>
            <a:chExt cx="2238376" cy="3105150"/>
          </a:xfrm>
        </p:grpSpPr>
        <p:cxnSp>
          <p:nvCxnSpPr>
            <p:cNvPr id="24" name="Google Shape;24;p24"/>
            <p:cNvCxnSpPr/>
            <p:nvPr/>
          </p:nvCxnSpPr>
          <p:spPr>
            <a:xfrm flipH="1">
              <a:off x="0" y="0"/>
              <a:ext cx="1238250" cy="3105150"/>
            </a:xfrm>
            <a:prstGeom prst="straightConnector1">
              <a:avLst/>
            </a:prstGeom>
            <a:noFill/>
            <a:ln cap="flat" cmpd="sng" w="9525">
              <a:solidFill>
                <a:schemeClr val="dk1"/>
              </a:solidFill>
              <a:prstDash val="solid"/>
              <a:miter lim="800000"/>
              <a:headEnd len="sm" w="sm" type="none"/>
              <a:tailEnd len="sm" w="sm" type="none"/>
            </a:ln>
          </p:spPr>
        </p:cxnSp>
        <p:cxnSp>
          <p:nvCxnSpPr>
            <p:cNvPr id="25" name="Google Shape;25;p24"/>
            <p:cNvCxnSpPr/>
            <p:nvPr/>
          </p:nvCxnSpPr>
          <p:spPr>
            <a:xfrm flipH="1">
              <a:off x="0" y="0"/>
              <a:ext cx="2238376" cy="2476500"/>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1">
  <p:cSld name="Two Content 1">
    <p:bg>
      <p:bgPr>
        <a:solidFill>
          <a:schemeClr val="accent1"/>
        </a:solidFill>
      </p:bgPr>
    </p:bg>
    <p:spTree>
      <p:nvGrpSpPr>
        <p:cNvPr id="138" name="Shape 138"/>
        <p:cNvGrpSpPr/>
        <p:nvPr/>
      </p:nvGrpSpPr>
      <p:grpSpPr>
        <a:xfrm>
          <a:off x="0" y="0"/>
          <a:ext cx="0" cy="0"/>
          <a:chOff x="0" y="0"/>
          <a:chExt cx="0" cy="0"/>
        </a:xfrm>
      </p:grpSpPr>
      <p:pic>
        <p:nvPicPr>
          <p:cNvPr id="139" name="Google Shape;139;g39f29d46126_2_349"/>
          <p:cNvPicPr preferRelativeResize="0"/>
          <p:nvPr/>
        </p:nvPicPr>
        <p:blipFill rotWithShape="1">
          <a:blip r:embed="rId2">
            <a:alphaModFix/>
          </a:blip>
          <a:srcRect b="22676" l="39434" r="0" t="20274"/>
          <a:stretch/>
        </p:blipFill>
        <p:spPr>
          <a:xfrm>
            <a:off x="25785" y="0"/>
            <a:ext cx="4093631" cy="3912393"/>
          </a:xfrm>
          <a:prstGeom prst="rect">
            <a:avLst/>
          </a:prstGeom>
          <a:noFill/>
          <a:ln>
            <a:noFill/>
          </a:ln>
        </p:spPr>
      </p:pic>
      <p:sp>
        <p:nvSpPr>
          <p:cNvPr id="140" name="Google Shape;140;g39f29d46126_2_349"/>
          <p:cNvSpPr txBox="1"/>
          <p:nvPr>
            <p:ph type="title"/>
          </p:nvPr>
        </p:nvSpPr>
        <p:spPr>
          <a:xfrm>
            <a:off x="2933700" y="568961"/>
            <a:ext cx="8420100" cy="1780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g39f29d46126_2_349"/>
          <p:cNvSpPr txBox="1"/>
          <p:nvPr>
            <p:ph idx="1" type="body"/>
          </p:nvPr>
        </p:nvSpPr>
        <p:spPr>
          <a:xfrm>
            <a:off x="2933700" y="2797255"/>
            <a:ext cx="3924300" cy="464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2" name="Google Shape;142;g39f29d46126_2_349"/>
          <p:cNvSpPr txBox="1"/>
          <p:nvPr>
            <p:ph idx="2" type="body"/>
          </p:nvPr>
        </p:nvSpPr>
        <p:spPr>
          <a:xfrm>
            <a:off x="2933700" y="3251596"/>
            <a:ext cx="3943500" cy="3234300"/>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g39f29d46126_2_349"/>
          <p:cNvSpPr txBox="1"/>
          <p:nvPr>
            <p:ph idx="3" type="body"/>
          </p:nvPr>
        </p:nvSpPr>
        <p:spPr>
          <a:xfrm>
            <a:off x="7410173" y="2797255"/>
            <a:ext cx="3943500" cy="464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4" name="Google Shape;144;g39f29d46126_2_349"/>
          <p:cNvSpPr txBox="1"/>
          <p:nvPr>
            <p:ph idx="4" type="body"/>
          </p:nvPr>
        </p:nvSpPr>
        <p:spPr>
          <a:xfrm>
            <a:off x="7410173" y="3251595"/>
            <a:ext cx="3943500" cy="3234300"/>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g39f29d46126_2_349"/>
          <p:cNvSpPr txBox="1"/>
          <p:nvPr>
            <p:ph idx="11" type="ftr"/>
          </p:nvPr>
        </p:nvSpPr>
        <p:spPr>
          <a:xfrm>
            <a:off x="2969260" y="6356349"/>
            <a:ext cx="38193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g39f29d46126_2_349"/>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2">
  <p:cSld name="Two Content 2">
    <p:bg>
      <p:bgPr>
        <a:solidFill>
          <a:schemeClr val="lt1"/>
        </a:solidFill>
      </p:bgPr>
    </p:bg>
    <p:spTree>
      <p:nvGrpSpPr>
        <p:cNvPr id="147" name="Shape 147"/>
        <p:cNvGrpSpPr/>
        <p:nvPr/>
      </p:nvGrpSpPr>
      <p:grpSpPr>
        <a:xfrm>
          <a:off x="0" y="0"/>
          <a:ext cx="0" cy="0"/>
          <a:chOff x="0" y="0"/>
          <a:chExt cx="0" cy="0"/>
        </a:xfrm>
      </p:grpSpPr>
      <p:sp>
        <p:nvSpPr>
          <p:cNvPr id="148" name="Google Shape;148;g39f29d46126_2_358"/>
          <p:cNvSpPr txBox="1"/>
          <p:nvPr>
            <p:ph type="title"/>
          </p:nvPr>
        </p:nvSpPr>
        <p:spPr>
          <a:xfrm>
            <a:off x="1341120" y="558801"/>
            <a:ext cx="9953400" cy="1780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49" name="Google Shape;149;g39f29d46126_2_358"/>
          <p:cNvGrpSpPr/>
          <p:nvPr/>
        </p:nvGrpSpPr>
        <p:grpSpPr>
          <a:xfrm>
            <a:off x="4430080" y="0"/>
            <a:ext cx="7762199" cy="2754939"/>
            <a:chOff x="7334400" y="0"/>
            <a:chExt cx="4857750" cy="1724100"/>
          </a:xfrm>
        </p:grpSpPr>
        <p:cxnSp>
          <p:nvCxnSpPr>
            <p:cNvPr id="150" name="Google Shape;150;g39f29d46126_2_358"/>
            <p:cNvCxnSpPr/>
            <p:nvPr/>
          </p:nvCxnSpPr>
          <p:spPr>
            <a:xfrm rot="10800000">
              <a:off x="7334400" y="0"/>
              <a:ext cx="4857600" cy="762000"/>
            </a:xfrm>
            <a:prstGeom prst="straightConnector1">
              <a:avLst/>
            </a:prstGeom>
            <a:noFill/>
            <a:ln cap="flat" cmpd="sng" w="9525">
              <a:solidFill>
                <a:schemeClr val="dk1"/>
              </a:solidFill>
              <a:prstDash val="solid"/>
              <a:miter lim="800000"/>
              <a:headEnd len="sm" w="sm" type="none"/>
              <a:tailEnd len="sm" w="sm" type="none"/>
            </a:ln>
          </p:spPr>
        </p:cxnSp>
        <p:cxnSp>
          <p:nvCxnSpPr>
            <p:cNvPr id="151" name="Google Shape;151;g39f29d46126_2_358"/>
            <p:cNvCxnSpPr/>
            <p:nvPr/>
          </p:nvCxnSpPr>
          <p:spPr>
            <a:xfrm>
              <a:off x="11487150" y="0"/>
              <a:ext cx="705000" cy="1724100"/>
            </a:xfrm>
            <a:prstGeom prst="straightConnector1">
              <a:avLst/>
            </a:prstGeom>
            <a:noFill/>
            <a:ln cap="flat" cmpd="sng" w="9525">
              <a:solidFill>
                <a:schemeClr val="dk1"/>
              </a:solidFill>
              <a:prstDash val="solid"/>
              <a:miter lim="800000"/>
              <a:headEnd len="sm" w="sm" type="none"/>
              <a:tailEnd len="sm" w="sm" type="none"/>
            </a:ln>
          </p:spPr>
        </p:cxnSp>
      </p:grpSp>
      <p:sp>
        <p:nvSpPr>
          <p:cNvPr id="152" name="Google Shape;152;g39f29d46126_2_358"/>
          <p:cNvSpPr txBox="1"/>
          <p:nvPr>
            <p:ph idx="1" type="body"/>
          </p:nvPr>
        </p:nvSpPr>
        <p:spPr>
          <a:xfrm>
            <a:off x="1341120" y="2960877"/>
            <a:ext cx="2722800" cy="351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3" name="Google Shape;153;g39f29d46126_2_358"/>
          <p:cNvSpPr txBox="1"/>
          <p:nvPr>
            <p:ph idx="2" type="body"/>
          </p:nvPr>
        </p:nvSpPr>
        <p:spPr>
          <a:xfrm>
            <a:off x="1341120" y="3392035"/>
            <a:ext cx="2722800" cy="2907300"/>
          </a:xfrm>
          <a:prstGeom prst="rect">
            <a:avLst/>
          </a:prstGeom>
          <a:noFill/>
          <a:ln>
            <a:noFill/>
          </a:ln>
        </p:spPr>
        <p:txBody>
          <a:bodyPr anchorCtr="0" anchor="t" bIns="45700" lIns="91425" spcFirstLastPara="1" rIns="91425" wrap="square" tIns="0">
            <a:normAutofit/>
          </a:bodyPr>
          <a:lstStyle>
            <a:lvl1pPr indent="-342900" lvl="0" marL="457200" algn="l">
              <a:lnSpc>
                <a:spcPct val="100000"/>
              </a:lnSpc>
              <a:spcBef>
                <a:spcPts val="1000"/>
              </a:spcBef>
              <a:spcAft>
                <a:spcPts val="0"/>
              </a:spcAft>
              <a:buClr>
                <a:schemeClr val="dk1"/>
              </a:buClr>
              <a:buSzPts val="1800"/>
              <a:buFont typeface="Arial"/>
              <a:buAutoNum type="arabicPeriod"/>
              <a:defRPr b="0" sz="1800"/>
            </a:lvl1pPr>
            <a:lvl2pPr indent="-342900" lvl="1" marL="914400" algn="l">
              <a:lnSpc>
                <a:spcPct val="100000"/>
              </a:lnSpc>
              <a:spcBef>
                <a:spcPts val="1000"/>
              </a:spcBef>
              <a:spcAft>
                <a:spcPts val="0"/>
              </a:spcAft>
              <a:buClr>
                <a:schemeClr val="dk1"/>
              </a:buClr>
              <a:buSzPts val="1800"/>
              <a:buFont typeface="Arial"/>
              <a:buAutoNum type="alphaLcPeriod"/>
              <a:defRPr sz="1800"/>
            </a:lvl2pPr>
            <a:lvl3pPr indent="-342900" lvl="2" marL="1371600" algn="l">
              <a:lnSpc>
                <a:spcPct val="100000"/>
              </a:lnSpc>
              <a:spcBef>
                <a:spcPts val="1000"/>
              </a:spcBef>
              <a:spcAft>
                <a:spcPts val="0"/>
              </a:spcAft>
              <a:buClr>
                <a:schemeClr val="dk1"/>
              </a:buClr>
              <a:buSzPts val="1800"/>
              <a:buFont typeface="Arial"/>
              <a:buAutoNum type="arabicParenR"/>
              <a:defRPr sz="1800"/>
            </a:lvl3pPr>
            <a:lvl4pPr indent="-342900" lvl="3" marL="1828800" algn="l">
              <a:lnSpc>
                <a:spcPct val="100000"/>
              </a:lnSpc>
              <a:spcBef>
                <a:spcPts val="1000"/>
              </a:spcBef>
              <a:spcAft>
                <a:spcPts val="0"/>
              </a:spcAft>
              <a:buClr>
                <a:schemeClr val="dk1"/>
              </a:buClr>
              <a:buSzPts val="1800"/>
              <a:buFont typeface="Arial"/>
              <a:buAutoNum type="alphaLcParenR"/>
              <a:defRPr sz="1800"/>
            </a:lvl4pPr>
            <a:lvl5pPr indent="-342900" lvl="4" marL="2286000" algn="l">
              <a:lnSpc>
                <a:spcPct val="100000"/>
              </a:lnSpc>
              <a:spcBef>
                <a:spcPts val="1000"/>
              </a:spcBef>
              <a:spcAft>
                <a:spcPts val="0"/>
              </a:spcAft>
              <a:buClr>
                <a:schemeClr val="dk1"/>
              </a:buClr>
              <a:buSzPts val="1800"/>
              <a:buFont typeface="Arial"/>
              <a:buAutoNum type="romanLcPeriod"/>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g39f29d46126_2_358"/>
          <p:cNvSpPr txBox="1"/>
          <p:nvPr>
            <p:ph idx="3" type="body"/>
          </p:nvPr>
        </p:nvSpPr>
        <p:spPr>
          <a:xfrm>
            <a:off x="4754881" y="2960877"/>
            <a:ext cx="5517000" cy="351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5" name="Google Shape;155;g39f29d46126_2_358"/>
          <p:cNvSpPr txBox="1"/>
          <p:nvPr>
            <p:ph idx="4" type="body"/>
          </p:nvPr>
        </p:nvSpPr>
        <p:spPr>
          <a:xfrm>
            <a:off x="4754881" y="3324859"/>
            <a:ext cx="5506800" cy="3031500"/>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g39f29d46126_2_358"/>
          <p:cNvSpPr txBox="1"/>
          <p:nvPr>
            <p:ph idx="11" type="ftr"/>
          </p:nvPr>
        </p:nvSpPr>
        <p:spPr>
          <a:xfrm>
            <a:off x="1333500" y="6356349"/>
            <a:ext cx="38193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g39f29d46126_2_358"/>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158" name="Shape 158"/>
        <p:cNvGrpSpPr/>
        <p:nvPr/>
      </p:nvGrpSpPr>
      <p:grpSpPr>
        <a:xfrm>
          <a:off x="0" y="0"/>
          <a:ext cx="0" cy="0"/>
          <a:chOff x="0" y="0"/>
          <a:chExt cx="0" cy="0"/>
        </a:xfrm>
      </p:grpSpPr>
      <p:cxnSp>
        <p:nvCxnSpPr>
          <p:cNvPr id="159" name="Google Shape;159;g39f29d46126_2_369"/>
          <p:cNvCxnSpPr/>
          <p:nvPr/>
        </p:nvCxnSpPr>
        <p:spPr>
          <a:xfrm rot="10800000">
            <a:off x="3094155" y="145"/>
            <a:ext cx="1745700" cy="3897600"/>
          </a:xfrm>
          <a:prstGeom prst="straightConnector1">
            <a:avLst/>
          </a:prstGeom>
          <a:noFill/>
          <a:ln cap="flat" cmpd="sng" w="9525">
            <a:solidFill>
              <a:schemeClr val="dk1"/>
            </a:solidFill>
            <a:prstDash val="solid"/>
            <a:miter lim="800000"/>
            <a:headEnd len="sm" w="sm" type="none"/>
            <a:tailEnd len="sm" w="sm" type="none"/>
          </a:ln>
        </p:spPr>
      </p:cxnSp>
      <p:sp>
        <p:nvSpPr>
          <p:cNvPr id="160" name="Google Shape;160;g39f29d46126_2_369"/>
          <p:cNvSpPr txBox="1"/>
          <p:nvPr>
            <p:ph type="title"/>
          </p:nvPr>
        </p:nvSpPr>
        <p:spPr>
          <a:xfrm>
            <a:off x="5476874" y="1671639"/>
            <a:ext cx="5883900" cy="1204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 name="Google Shape;161;g39f29d46126_2_369"/>
          <p:cNvSpPr/>
          <p:nvPr>
            <p:ph idx="2" type="pic"/>
          </p:nvPr>
        </p:nvSpPr>
        <p:spPr>
          <a:xfrm>
            <a:off x="-28230" y="-9144"/>
            <a:ext cx="5481900" cy="6876300"/>
          </a:xfrm>
          <a:prstGeom prst="rect">
            <a:avLst/>
          </a:prstGeom>
          <a:noFill/>
          <a:ln>
            <a:noFill/>
          </a:ln>
        </p:spPr>
      </p:sp>
      <p:sp>
        <p:nvSpPr>
          <p:cNvPr id="162" name="Google Shape;162;g39f29d46126_2_369"/>
          <p:cNvSpPr txBox="1"/>
          <p:nvPr>
            <p:ph idx="11" type="ftr"/>
          </p:nvPr>
        </p:nvSpPr>
        <p:spPr>
          <a:xfrm>
            <a:off x="825500" y="6356349"/>
            <a:ext cx="38193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g39f29d46126_2_369"/>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4" name="Google Shape;164;g39f29d46126_2_369"/>
          <p:cNvSpPr txBox="1"/>
          <p:nvPr>
            <p:ph idx="1" type="body"/>
          </p:nvPr>
        </p:nvSpPr>
        <p:spPr>
          <a:xfrm>
            <a:off x="5453725" y="3660774"/>
            <a:ext cx="5907300" cy="2536800"/>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300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1">
  <p:cSld name="Table 1">
    <p:bg>
      <p:bgPr>
        <a:solidFill>
          <a:schemeClr val="lt1"/>
        </a:solidFill>
      </p:bgPr>
    </p:bg>
    <p:spTree>
      <p:nvGrpSpPr>
        <p:cNvPr id="165" name="Shape 165"/>
        <p:cNvGrpSpPr/>
        <p:nvPr/>
      </p:nvGrpSpPr>
      <p:grpSpPr>
        <a:xfrm>
          <a:off x="0" y="0"/>
          <a:ext cx="0" cy="0"/>
          <a:chOff x="0" y="0"/>
          <a:chExt cx="0" cy="0"/>
        </a:xfrm>
      </p:grpSpPr>
      <p:sp>
        <p:nvSpPr>
          <p:cNvPr id="166" name="Google Shape;166;g39f29d46126_2_376"/>
          <p:cNvSpPr txBox="1"/>
          <p:nvPr>
            <p:ph type="title"/>
          </p:nvPr>
        </p:nvSpPr>
        <p:spPr>
          <a:xfrm>
            <a:off x="838201" y="895350"/>
            <a:ext cx="3247800" cy="1917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g39f29d46126_2_376"/>
          <p:cNvSpPr txBox="1"/>
          <p:nvPr>
            <p:ph idx="1" type="body"/>
          </p:nvPr>
        </p:nvSpPr>
        <p:spPr>
          <a:xfrm>
            <a:off x="838200" y="2813049"/>
            <a:ext cx="3247800" cy="3238500"/>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g39f29d46126_2_376"/>
          <p:cNvSpPr txBox="1"/>
          <p:nvPr>
            <p:ph idx="11" type="ftr"/>
          </p:nvPr>
        </p:nvSpPr>
        <p:spPr>
          <a:xfrm>
            <a:off x="731615" y="6356349"/>
            <a:ext cx="38193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g39f29d46126_2_376"/>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170" name="Google Shape;170;g39f29d46126_2_376"/>
          <p:cNvGrpSpPr/>
          <p:nvPr/>
        </p:nvGrpSpPr>
        <p:grpSpPr>
          <a:xfrm>
            <a:off x="79" y="0"/>
            <a:ext cx="2327384" cy="1505449"/>
            <a:chOff x="76" y="0"/>
            <a:chExt cx="2238300" cy="3105300"/>
          </a:xfrm>
        </p:grpSpPr>
        <p:cxnSp>
          <p:nvCxnSpPr>
            <p:cNvPr id="171" name="Google Shape;171;g39f29d46126_2_376"/>
            <p:cNvCxnSpPr/>
            <p:nvPr/>
          </p:nvCxnSpPr>
          <p:spPr>
            <a:xfrm flipH="1">
              <a:off x="150" y="0"/>
              <a:ext cx="1238100" cy="3105300"/>
            </a:xfrm>
            <a:prstGeom prst="straightConnector1">
              <a:avLst/>
            </a:prstGeom>
            <a:noFill/>
            <a:ln cap="flat" cmpd="sng" w="9525">
              <a:solidFill>
                <a:schemeClr val="dk1"/>
              </a:solidFill>
              <a:prstDash val="solid"/>
              <a:miter lim="800000"/>
              <a:headEnd len="sm" w="sm" type="none"/>
              <a:tailEnd len="sm" w="sm" type="none"/>
            </a:ln>
          </p:spPr>
        </p:cxnSp>
        <p:cxnSp>
          <p:nvCxnSpPr>
            <p:cNvPr id="172" name="Google Shape;172;g39f29d46126_2_376"/>
            <p:cNvCxnSpPr/>
            <p:nvPr/>
          </p:nvCxnSpPr>
          <p:spPr>
            <a:xfrm flipH="1">
              <a:off x="76" y="0"/>
              <a:ext cx="2238300" cy="2476500"/>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solidFill>
          <a:schemeClr val="accent1"/>
        </a:solidFill>
      </p:bgPr>
    </p:bg>
    <p:spTree>
      <p:nvGrpSpPr>
        <p:cNvPr id="173" name="Shape 173"/>
        <p:cNvGrpSpPr/>
        <p:nvPr/>
      </p:nvGrpSpPr>
      <p:grpSpPr>
        <a:xfrm>
          <a:off x="0" y="0"/>
          <a:ext cx="0" cy="0"/>
          <a:chOff x="0" y="0"/>
          <a:chExt cx="0" cy="0"/>
        </a:xfrm>
      </p:grpSpPr>
      <p:sp>
        <p:nvSpPr>
          <p:cNvPr id="174" name="Google Shape;174;g39f29d46126_2_384"/>
          <p:cNvSpPr txBox="1"/>
          <p:nvPr>
            <p:ph type="title"/>
          </p:nvPr>
        </p:nvSpPr>
        <p:spPr>
          <a:xfrm>
            <a:off x="838200" y="337192"/>
            <a:ext cx="5655300" cy="19980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 name="Google Shape;175;g39f29d46126_2_384"/>
          <p:cNvSpPr txBox="1"/>
          <p:nvPr>
            <p:ph idx="1" type="body"/>
          </p:nvPr>
        </p:nvSpPr>
        <p:spPr>
          <a:xfrm>
            <a:off x="838200" y="2705177"/>
            <a:ext cx="5733900" cy="4491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6" name="Google Shape;176;g39f29d46126_2_384"/>
          <p:cNvSpPr txBox="1"/>
          <p:nvPr>
            <p:ph idx="2" type="body"/>
          </p:nvPr>
        </p:nvSpPr>
        <p:spPr>
          <a:xfrm>
            <a:off x="838199" y="3154166"/>
            <a:ext cx="5733900" cy="30327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Font typeface="Arial"/>
              <a:buChar char="•"/>
              <a:defRPr sz="1800"/>
            </a:lvl1pPr>
            <a:lvl2pPr indent="-342900" lvl="1" marL="914400" algn="l">
              <a:lnSpc>
                <a:spcPct val="100000"/>
              </a:lnSpc>
              <a:spcBef>
                <a:spcPts val="500"/>
              </a:spcBef>
              <a:spcAft>
                <a:spcPts val="0"/>
              </a:spcAft>
              <a:buClr>
                <a:schemeClr val="dk1"/>
              </a:buClr>
              <a:buSzPts val="1800"/>
              <a:buFont typeface="Arial"/>
              <a:buChar char="•"/>
              <a:defRPr sz="1800"/>
            </a:lvl2pPr>
            <a:lvl3pPr indent="-342900" lvl="2" marL="1371600" algn="l">
              <a:lnSpc>
                <a:spcPct val="100000"/>
              </a:lnSpc>
              <a:spcBef>
                <a:spcPts val="500"/>
              </a:spcBef>
              <a:spcAft>
                <a:spcPts val="0"/>
              </a:spcAft>
              <a:buClr>
                <a:schemeClr val="dk1"/>
              </a:buClr>
              <a:buSzPts val="1800"/>
              <a:buFont typeface="Arial"/>
              <a:buChar char="•"/>
              <a:defRPr sz="1800"/>
            </a:lvl3pPr>
            <a:lvl4pPr indent="-342900" lvl="3" marL="1828800" algn="l">
              <a:lnSpc>
                <a:spcPct val="100000"/>
              </a:lnSpc>
              <a:spcBef>
                <a:spcPts val="500"/>
              </a:spcBef>
              <a:spcAft>
                <a:spcPts val="0"/>
              </a:spcAft>
              <a:buClr>
                <a:schemeClr val="dk1"/>
              </a:buClr>
              <a:buSzPts val="1800"/>
              <a:buFont typeface="Arial"/>
              <a:buChar char="•"/>
              <a:defRPr sz="1800"/>
            </a:lvl4pPr>
            <a:lvl5pPr indent="-342900" lvl="4" marL="2286000" algn="l">
              <a:lnSpc>
                <a:spcPct val="100000"/>
              </a:lnSpc>
              <a:spcBef>
                <a:spcPts val="5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g39f29d46126_2_384"/>
          <p:cNvSpPr txBox="1"/>
          <p:nvPr>
            <p:ph idx="3" type="body"/>
          </p:nvPr>
        </p:nvSpPr>
        <p:spPr>
          <a:xfrm>
            <a:off x="7887108" y="2705177"/>
            <a:ext cx="3943500" cy="4491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8" name="Google Shape;178;g39f29d46126_2_384"/>
          <p:cNvSpPr txBox="1"/>
          <p:nvPr>
            <p:ph idx="4" type="body"/>
          </p:nvPr>
        </p:nvSpPr>
        <p:spPr>
          <a:xfrm>
            <a:off x="7887107" y="3164867"/>
            <a:ext cx="3943500" cy="3032700"/>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9" name="Google Shape;179;g39f29d46126_2_384"/>
          <p:cNvSpPr txBox="1"/>
          <p:nvPr>
            <p:ph idx="11" type="ftr"/>
          </p:nvPr>
        </p:nvSpPr>
        <p:spPr>
          <a:xfrm>
            <a:off x="843986" y="6356350"/>
            <a:ext cx="4114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g39f29d46126_2_38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1" name="Google Shape;181;g39f29d46126_2_384"/>
          <p:cNvPicPr preferRelativeResize="0"/>
          <p:nvPr/>
        </p:nvPicPr>
        <p:blipFill rotWithShape="1">
          <a:blip r:embed="rId2">
            <a:alphaModFix/>
          </a:blip>
          <a:srcRect b="73495" l="18644" r="28732" t="319"/>
          <a:stretch/>
        </p:blipFill>
        <p:spPr>
          <a:xfrm flipH="1" rot="10800000">
            <a:off x="6308436" y="-11"/>
            <a:ext cx="5883564" cy="23664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2">
  <p:cSld name="Table 2">
    <p:bg>
      <p:bgPr>
        <a:solidFill>
          <a:schemeClr val="lt1"/>
        </a:solidFill>
      </p:bgPr>
    </p:bg>
    <p:spTree>
      <p:nvGrpSpPr>
        <p:cNvPr id="182" name="Shape 182"/>
        <p:cNvGrpSpPr/>
        <p:nvPr/>
      </p:nvGrpSpPr>
      <p:grpSpPr>
        <a:xfrm>
          <a:off x="0" y="0"/>
          <a:ext cx="0" cy="0"/>
          <a:chOff x="0" y="0"/>
          <a:chExt cx="0" cy="0"/>
        </a:xfrm>
      </p:grpSpPr>
      <p:grpSp>
        <p:nvGrpSpPr>
          <p:cNvPr id="183" name="Google Shape;183;g39f29d46126_2_393"/>
          <p:cNvGrpSpPr/>
          <p:nvPr/>
        </p:nvGrpSpPr>
        <p:grpSpPr>
          <a:xfrm>
            <a:off x="0" y="0"/>
            <a:ext cx="2590800" cy="1027800"/>
            <a:chOff x="0" y="0"/>
            <a:chExt cx="2590800" cy="1027800"/>
          </a:xfrm>
        </p:grpSpPr>
        <p:cxnSp>
          <p:nvCxnSpPr>
            <p:cNvPr id="184" name="Google Shape;184;g39f29d46126_2_393"/>
            <p:cNvCxnSpPr/>
            <p:nvPr/>
          </p:nvCxnSpPr>
          <p:spPr>
            <a:xfrm flipH="1" rot="10800000">
              <a:off x="0" y="0"/>
              <a:ext cx="2590800" cy="762000"/>
            </a:xfrm>
            <a:prstGeom prst="straightConnector1">
              <a:avLst/>
            </a:prstGeom>
            <a:noFill/>
            <a:ln cap="flat" cmpd="sng" w="9525">
              <a:solidFill>
                <a:schemeClr val="dk1"/>
              </a:solidFill>
              <a:prstDash val="solid"/>
              <a:miter lim="800000"/>
              <a:headEnd len="sm" w="sm" type="none"/>
              <a:tailEnd len="sm" w="sm" type="none"/>
            </a:ln>
          </p:spPr>
        </p:cxnSp>
        <p:cxnSp>
          <p:nvCxnSpPr>
            <p:cNvPr id="185" name="Google Shape;185;g39f29d46126_2_393"/>
            <p:cNvCxnSpPr/>
            <p:nvPr/>
          </p:nvCxnSpPr>
          <p:spPr>
            <a:xfrm flipH="1">
              <a:off x="150" y="0"/>
              <a:ext cx="704700" cy="1027800"/>
            </a:xfrm>
            <a:prstGeom prst="straightConnector1">
              <a:avLst/>
            </a:prstGeom>
            <a:noFill/>
            <a:ln cap="flat" cmpd="sng" w="9525">
              <a:solidFill>
                <a:schemeClr val="dk1"/>
              </a:solidFill>
              <a:prstDash val="solid"/>
              <a:miter lim="800000"/>
              <a:headEnd len="sm" w="sm" type="none"/>
              <a:tailEnd len="sm" w="sm" type="none"/>
            </a:ln>
          </p:spPr>
        </p:cxnSp>
      </p:grpSp>
      <p:sp>
        <p:nvSpPr>
          <p:cNvPr id="186" name="Google Shape;186;g39f29d46126_2_393"/>
          <p:cNvSpPr txBox="1"/>
          <p:nvPr>
            <p:ph type="title"/>
          </p:nvPr>
        </p:nvSpPr>
        <p:spPr>
          <a:xfrm>
            <a:off x="838200" y="353550"/>
            <a:ext cx="10515600" cy="1325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g39f29d46126_2_393"/>
          <p:cNvSpPr txBox="1"/>
          <p:nvPr>
            <p:ph idx="11" type="ftr"/>
          </p:nvPr>
        </p:nvSpPr>
        <p:spPr>
          <a:xfrm>
            <a:off x="838200" y="6356349"/>
            <a:ext cx="38193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g39f29d46126_2_393"/>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type="title">
  <p:cSld name="TITLE">
    <p:bg>
      <p:bgPr>
        <a:solidFill>
          <a:schemeClr val="dk1"/>
        </a:solidFill>
      </p:bgPr>
    </p:bg>
    <p:spTree>
      <p:nvGrpSpPr>
        <p:cNvPr id="189" name="Shape 189"/>
        <p:cNvGrpSpPr/>
        <p:nvPr/>
      </p:nvGrpSpPr>
      <p:grpSpPr>
        <a:xfrm>
          <a:off x="0" y="0"/>
          <a:ext cx="0" cy="0"/>
          <a:chOff x="0" y="0"/>
          <a:chExt cx="0" cy="0"/>
        </a:xfrm>
      </p:grpSpPr>
      <p:sp>
        <p:nvSpPr>
          <p:cNvPr id="190" name="Google Shape;190;g39f29d46126_2_400"/>
          <p:cNvSpPr txBox="1"/>
          <p:nvPr>
            <p:ph type="ctrTitle"/>
          </p:nvPr>
        </p:nvSpPr>
        <p:spPr>
          <a:xfrm>
            <a:off x="4267200" y="1615736"/>
            <a:ext cx="4179600" cy="1524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 name="Google Shape;191;g39f29d46126_2_400"/>
          <p:cNvSpPr txBox="1"/>
          <p:nvPr>
            <p:ph idx="1" type="subTitle"/>
          </p:nvPr>
        </p:nvSpPr>
        <p:spPr>
          <a:xfrm>
            <a:off x="4267200" y="3238103"/>
            <a:ext cx="4179600" cy="2850300"/>
          </a:xfrm>
          <a:prstGeom prst="rect">
            <a:avLst/>
          </a:prstGeom>
          <a:noFill/>
          <a:ln>
            <a:noFill/>
          </a:ln>
        </p:spPr>
        <p:txBody>
          <a:bodyPr anchorCtr="0" anchor="t" bIns="45700" lIns="91425" spcFirstLastPara="1" rIns="91425" wrap="square" tIns="45700">
            <a:normAutofit/>
          </a:bodyPr>
          <a:lstStyle>
            <a:lvl1pPr lvl="0" algn="l">
              <a:lnSpc>
                <a:spcPct val="150000"/>
              </a:lnSpc>
              <a:spcBef>
                <a:spcPts val="1000"/>
              </a:spcBef>
              <a:spcAft>
                <a:spcPts val="0"/>
              </a:spcAft>
              <a:buClr>
                <a:schemeClr val="lt1"/>
              </a:buClr>
              <a:buSzPts val="1800"/>
              <a:buNone/>
              <a:defRPr sz="18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92" name="Google Shape;192;g39f29d46126_2_400"/>
          <p:cNvPicPr preferRelativeResize="0"/>
          <p:nvPr/>
        </p:nvPicPr>
        <p:blipFill rotWithShape="1">
          <a:blip r:embed="rId2">
            <a:alphaModFix/>
          </a:blip>
          <a:srcRect b="0" l="0" r="0" t="0"/>
          <a:stretch/>
        </p:blipFill>
        <p:spPr>
          <a:xfrm>
            <a:off x="0" y="0"/>
            <a:ext cx="3176938" cy="6858000"/>
          </a:xfrm>
          <a:prstGeom prst="rect">
            <a:avLst/>
          </a:prstGeom>
          <a:noFill/>
          <a:ln>
            <a:noFill/>
          </a:ln>
        </p:spPr>
      </p:pic>
      <p:sp>
        <p:nvSpPr>
          <p:cNvPr id="193" name="Google Shape;193;g39f29d46126_2_400"/>
          <p:cNvSpPr txBox="1"/>
          <p:nvPr>
            <p:ph idx="11" type="ftr"/>
          </p:nvPr>
        </p:nvSpPr>
        <p:spPr>
          <a:xfrm>
            <a:off x="4267200" y="6356350"/>
            <a:ext cx="4179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g39f29d46126_2_400"/>
          <p:cNvSpPr txBox="1"/>
          <p:nvPr>
            <p:ph idx="12" type="sldNum"/>
          </p:nvPr>
        </p:nvSpPr>
        <p:spPr>
          <a:xfrm>
            <a:off x="9579428" y="6356350"/>
            <a:ext cx="17745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obj">
  <p:cSld name="OBJECT">
    <p:bg>
      <p:bgPr>
        <a:solidFill>
          <a:schemeClr val="dk1"/>
        </a:solidFill>
      </p:bgPr>
    </p:bg>
    <p:spTree>
      <p:nvGrpSpPr>
        <p:cNvPr id="26" name="Shape 26"/>
        <p:cNvGrpSpPr/>
        <p:nvPr/>
      </p:nvGrpSpPr>
      <p:grpSpPr>
        <a:xfrm>
          <a:off x="0" y="0"/>
          <a:ext cx="0" cy="0"/>
          <a:chOff x="0" y="0"/>
          <a:chExt cx="0" cy="0"/>
        </a:xfrm>
      </p:grpSpPr>
      <p:pic>
        <p:nvPicPr>
          <p:cNvPr id="27" name="Google Shape;27;p16"/>
          <p:cNvPicPr preferRelativeResize="0"/>
          <p:nvPr/>
        </p:nvPicPr>
        <p:blipFill rotWithShape="1">
          <a:blip r:embed="rId2">
            <a:alphaModFix/>
          </a:blip>
          <a:srcRect b="23070" l="0" r="28339" t="18301"/>
          <a:stretch/>
        </p:blipFill>
        <p:spPr>
          <a:xfrm>
            <a:off x="4229100" y="0"/>
            <a:ext cx="7962901" cy="6858000"/>
          </a:xfrm>
          <a:prstGeom prst="rect">
            <a:avLst/>
          </a:prstGeom>
          <a:noFill/>
          <a:ln>
            <a:noFill/>
          </a:ln>
        </p:spPr>
      </p:pic>
      <p:sp>
        <p:nvSpPr>
          <p:cNvPr id="28" name="Google Shape;28;p16"/>
          <p:cNvSpPr txBox="1"/>
          <p:nvPr>
            <p:ph type="title"/>
          </p:nvPr>
        </p:nvSpPr>
        <p:spPr>
          <a:xfrm>
            <a:off x="1333500" y="1020445"/>
            <a:ext cx="2895600"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800"/>
              <a:buFont typeface="Arial"/>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6"/>
          <p:cNvSpPr txBox="1"/>
          <p:nvPr>
            <p:ph idx="1" type="body"/>
          </p:nvPr>
        </p:nvSpPr>
        <p:spPr>
          <a:xfrm>
            <a:off x="1333500" y="2674013"/>
            <a:ext cx="2895600" cy="3269589"/>
          </a:xfrm>
          <a:prstGeom prst="rect">
            <a:avLst/>
          </a:prstGeom>
          <a:noFill/>
          <a:ln>
            <a:noFill/>
          </a:ln>
        </p:spPr>
        <p:txBody>
          <a:bodyPr anchorCtr="0" anchor="t" bIns="45700" lIns="91425" spcFirstLastPara="1" rIns="91425" wrap="square" tIns="45700">
            <a:normAutofit/>
          </a:bodyPr>
          <a:lstStyle>
            <a:lvl1pPr indent="-228600" lvl="0" marL="457200" algn="l">
              <a:lnSpc>
                <a:spcPct val="140000"/>
              </a:lnSpc>
              <a:spcBef>
                <a:spcPts val="1000"/>
              </a:spcBef>
              <a:spcAft>
                <a:spcPts val="0"/>
              </a:spcAft>
              <a:buClr>
                <a:schemeClr val="lt1"/>
              </a:buClr>
              <a:buSzPts val="1800"/>
              <a:buNone/>
              <a:defRPr sz="1800">
                <a:solidFill>
                  <a:schemeClr val="lt1"/>
                </a:solidFill>
              </a:defRPr>
            </a:lvl1pPr>
            <a:lvl2pPr indent="-228600" lvl="1" marL="914400" algn="l">
              <a:lnSpc>
                <a:spcPct val="140000"/>
              </a:lnSpc>
              <a:spcBef>
                <a:spcPts val="1000"/>
              </a:spcBef>
              <a:spcAft>
                <a:spcPts val="0"/>
              </a:spcAft>
              <a:buClr>
                <a:schemeClr val="lt1"/>
              </a:buClr>
              <a:buSzPts val="1800"/>
              <a:buNone/>
              <a:defRPr sz="1800">
                <a:solidFill>
                  <a:schemeClr val="lt1"/>
                </a:solidFill>
              </a:defRPr>
            </a:lvl2pPr>
            <a:lvl3pPr indent="-228600" lvl="2" marL="1371600" algn="l">
              <a:lnSpc>
                <a:spcPct val="140000"/>
              </a:lnSpc>
              <a:spcBef>
                <a:spcPts val="1000"/>
              </a:spcBef>
              <a:spcAft>
                <a:spcPts val="0"/>
              </a:spcAft>
              <a:buClr>
                <a:schemeClr val="lt1"/>
              </a:buClr>
              <a:buSzPts val="1800"/>
              <a:buNone/>
              <a:defRPr sz="1800">
                <a:solidFill>
                  <a:schemeClr val="lt1"/>
                </a:solidFill>
              </a:defRPr>
            </a:lvl3pPr>
            <a:lvl4pPr indent="-228600" lvl="3" marL="1828800" algn="l">
              <a:lnSpc>
                <a:spcPct val="140000"/>
              </a:lnSpc>
              <a:spcBef>
                <a:spcPts val="1000"/>
              </a:spcBef>
              <a:spcAft>
                <a:spcPts val="0"/>
              </a:spcAft>
              <a:buClr>
                <a:schemeClr val="lt1"/>
              </a:buClr>
              <a:buSzPts val="1800"/>
              <a:buNone/>
              <a:defRPr sz="1800">
                <a:solidFill>
                  <a:schemeClr val="lt1"/>
                </a:solidFill>
              </a:defRPr>
            </a:lvl4pPr>
            <a:lvl5pPr indent="-228600" lvl="4" marL="2286000" algn="l">
              <a:lnSpc>
                <a:spcPct val="140000"/>
              </a:lnSpc>
              <a:spcBef>
                <a:spcPts val="1000"/>
              </a:spcBef>
              <a:spcAft>
                <a:spcPts val="0"/>
              </a:spcAft>
              <a:buClr>
                <a:schemeClr val="lt1"/>
              </a:buClr>
              <a:buSzPts val="1800"/>
              <a:buNone/>
              <a:defRPr sz="18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16"/>
          <p:cNvSpPr txBox="1"/>
          <p:nvPr>
            <p:ph idx="11" type="ftr"/>
          </p:nvPr>
        </p:nvSpPr>
        <p:spPr>
          <a:xfrm>
            <a:off x="1333500" y="6356349"/>
            <a:ext cx="381922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6"/>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bg>
      <p:bgPr>
        <a:solidFill>
          <a:schemeClr val="dk1"/>
        </a:solidFill>
      </p:bgPr>
    </p:bg>
    <p:spTree>
      <p:nvGrpSpPr>
        <p:cNvPr id="32" name="Shape 32"/>
        <p:cNvGrpSpPr/>
        <p:nvPr/>
      </p:nvGrpSpPr>
      <p:grpSpPr>
        <a:xfrm>
          <a:off x="0" y="0"/>
          <a:ext cx="0" cy="0"/>
          <a:chOff x="0" y="0"/>
          <a:chExt cx="0" cy="0"/>
        </a:xfrm>
      </p:grpSpPr>
      <p:sp>
        <p:nvSpPr>
          <p:cNvPr id="33" name="Google Shape;33;p20"/>
          <p:cNvSpPr txBox="1"/>
          <p:nvPr>
            <p:ph type="ctrTitle"/>
          </p:nvPr>
        </p:nvSpPr>
        <p:spPr>
          <a:xfrm>
            <a:off x="6991350" y="406400"/>
            <a:ext cx="4179570" cy="34579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4" name="Google Shape;34;p20"/>
          <p:cNvPicPr preferRelativeResize="0"/>
          <p:nvPr/>
        </p:nvPicPr>
        <p:blipFill rotWithShape="1">
          <a:blip r:embed="rId2">
            <a:alphaModFix/>
          </a:blip>
          <a:srcRect b="0" l="0" r="0" t="0"/>
          <a:stretch/>
        </p:blipFill>
        <p:spPr>
          <a:xfrm>
            <a:off x="0" y="828675"/>
            <a:ext cx="5876925" cy="52006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2">
  <p:cSld name="Table 2">
    <p:bg>
      <p:bgPr>
        <a:solidFill>
          <a:schemeClr val="lt1"/>
        </a:solidFill>
      </p:bgPr>
    </p:bg>
    <p:spTree>
      <p:nvGrpSpPr>
        <p:cNvPr id="35" name="Shape 35"/>
        <p:cNvGrpSpPr/>
        <p:nvPr/>
      </p:nvGrpSpPr>
      <p:grpSpPr>
        <a:xfrm>
          <a:off x="0" y="0"/>
          <a:ext cx="0" cy="0"/>
          <a:chOff x="0" y="0"/>
          <a:chExt cx="0" cy="0"/>
        </a:xfrm>
      </p:grpSpPr>
      <p:grpSp>
        <p:nvGrpSpPr>
          <p:cNvPr id="36" name="Google Shape;36;p26"/>
          <p:cNvGrpSpPr/>
          <p:nvPr/>
        </p:nvGrpSpPr>
        <p:grpSpPr>
          <a:xfrm>
            <a:off x="0" y="0"/>
            <a:ext cx="2590800" cy="1027906"/>
            <a:chOff x="0" y="0"/>
            <a:chExt cx="2590800" cy="1027906"/>
          </a:xfrm>
        </p:grpSpPr>
        <p:cxnSp>
          <p:nvCxnSpPr>
            <p:cNvPr id="37" name="Google Shape;37;p26"/>
            <p:cNvCxnSpPr/>
            <p:nvPr/>
          </p:nvCxnSpPr>
          <p:spPr>
            <a:xfrm flipH="1" rot="10800000">
              <a:off x="0" y="0"/>
              <a:ext cx="2590800" cy="762000"/>
            </a:xfrm>
            <a:prstGeom prst="straightConnector1">
              <a:avLst/>
            </a:prstGeom>
            <a:noFill/>
            <a:ln cap="flat" cmpd="sng" w="9525">
              <a:solidFill>
                <a:schemeClr val="dk1"/>
              </a:solidFill>
              <a:prstDash val="solid"/>
              <a:miter lim="800000"/>
              <a:headEnd len="sm" w="sm" type="none"/>
              <a:tailEnd len="sm" w="sm" type="none"/>
            </a:ln>
          </p:spPr>
        </p:cxnSp>
        <p:cxnSp>
          <p:nvCxnSpPr>
            <p:cNvPr id="38" name="Google Shape;38;p26"/>
            <p:cNvCxnSpPr/>
            <p:nvPr/>
          </p:nvCxnSpPr>
          <p:spPr>
            <a:xfrm flipH="1">
              <a:off x="0" y="0"/>
              <a:ext cx="704850" cy="1027906"/>
            </a:xfrm>
            <a:prstGeom prst="straightConnector1">
              <a:avLst/>
            </a:prstGeom>
            <a:noFill/>
            <a:ln cap="flat" cmpd="sng" w="9525">
              <a:solidFill>
                <a:schemeClr val="dk1"/>
              </a:solidFill>
              <a:prstDash val="solid"/>
              <a:miter lim="800000"/>
              <a:headEnd len="sm" w="sm" type="none"/>
              <a:tailEnd len="sm" w="sm" type="none"/>
            </a:ln>
          </p:spPr>
        </p:cxnSp>
      </p:grpSp>
      <p:sp>
        <p:nvSpPr>
          <p:cNvPr id="39" name="Google Shape;39;p26"/>
          <p:cNvSpPr txBox="1"/>
          <p:nvPr>
            <p:ph type="title"/>
          </p:nvPr>
        </p:nvSpPr>
        <p:spPr>
          <a:xfrm>
            <a:off x="838200" y="353550"/>
            <a:ext cx="10515600" cy="132556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6"/>
          <p:cNvSpPr txBox="1"/>
          <p:nvPr>
            <p:ph idx="11" type="ftr"/>
          </p:nvPr>
        </p:nvSpPr>
        <p:spPr>
          <a:xfrm>
            <a:off x="838200" y="6356349"/>
            <a:ext cx="381922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6"/>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type="title">
  <p:cSld name="TITLE">
    <p:bg>
      <p:bgPr>
        <a:solidFill>
          <a:schemeClr val="dk1"/>
        </a:solidFill>
      </p:bgPr>
    </p:bg>
    <p:spTree>
      <p:nvGrpSpPr>
        <p:cNvPr id="42" name="Shape 42"/>
        <p:cNvGrpSpPr/>
        <p:nvPr/>
      </p:nvGrpSpPr>
      <p:grpSpPr>
        <a:xfrm>
          <a:off x="0" y="0"/>
          <a:ext cx="0" cy="0"/>
          <a:chOff x="0" y="0"/>
          <a:chExt cx="0" cy="0"/>
        </a:xfrm>
      </p:grpSpPr>
      <p:sp>
        <p:nvSpPr>
          <p:cNvPr id="43" name="Google Shape;43;p27"/>
          <p:cNvSpPr txBox="1"/>
          <p:nvPr>
            <p:ph type="ctrTitle"/>
          </p:nvPr>
        </p:nvSpPr>
        <p:spPr>
          <a:xfrm>
            <a:off x="4267200" y="1615736"/>
            <a:ext cx="4179570" cy="15247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7"/>
          <p:cNvSpPr txBox="1"/>
          <p:nvPr>
            <p:ph idx="1" type="subTitle"/>
          </p:nvPr>
        </p:nvSpPr>
        <p:spPr>
          <a:xfrm>
            <a:off x="4267200" y="3238103"/>
            <a:ext cx="4179570" cy="2850181"/>
          </a:xfrm>
          <a:prstGeom prst="rect">
            <a:avLst/>
          </a:prstGeom>
          <a:noFill/>
          <a:ln>
            <a:noFill/>
          </a:ln>
        </p:spPr>
        <p:txBody>
          <a:bodyPr anchorCtr="0" anchor="t" bIns="45700" lIns="91425" spcFirstLastPara="1" rIns="91425" wrap="square" tIns="45700">
            <a:normAutofit/>
          </a:bodyPr>
          <a:lstStyle>
            <a:lvl1pPr lvl="0" algn="l">
              <a:lnSpc>
                <a:spcPct val="150000"/>
              </a:lnSpc>
              <a:spcBef>
                <a:spcPts val="1000"/>
              </a:spcBef>
              <a:spcAft>
                <a:spcPts val="0"/>
              </a:spcAft>
              <a:buClr>
                <a:schemeClr val="lt1"/>
              </a:buClr>
              <a:buSzPts val="1800"/>
              <a:buNone/>
              <a:defRPr sz="18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45" name="Google Shape;45;p27"/>
          <p:cNvPicPr preferRelativeResize="0"/>
          <p:nvPr/>
        </p:nvPicPr>
        <p:blipFill rotWithShape="1">
          <a:blip r:embed="rId2">
            <a:alphaModFix/>
          </a:blip>
          <a:srcRect b="0" l="0" r="0" t="0"/>
          <a:stretch/>
        </p:blipFill>
        <p:spPr>
          <a:xfrm>
            <a:off x="0" y="0"/>
            <a:ext cx="3176938" cy="6858000"/>
          </a:xfrm>
          <a:prstGeom prst="rect">
            <a:avLst/>
          </a:prstGeom>
          <a:noFill/>
          <a:ln>
            <a:noFill/>
          </a:ln>
        </p:spPr>
      </p:pic>
      <p:sp>
        <p:nvSpPr>
          <p:cNvPr id="46" name="Google Shape;46;p27"/>
          <p:cNvSpPr txBox="1"/>
          <p:nvPr>
            <p:ph idx="11" type="ftr"/>
          </p:nvPr>
        </p:nvSpPr>
        <p:spPr>
          <a:xfrm>
            <a:off x="4267200" y="6356350"/>
            <a:ext cx="417957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7"/>
          <p:cNvSpPr txBox="1"/>
          <p:nvPr>
            <p:ph idx="12" type="sldNum"/>
          </p:nvPr>
        </p:nvSpPr>
        <p:spPr>
          <a:xfrm>
            <a:off x="9579428" y="6356350"/>
            <a:ext cx="177437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bg>
      <p:bgPr>
        <a:solidFill>
          <a:schemeClr val="dk1"/>
        </a:solidFill>
      </p:bgPr>
    </p:bg>
    <p:spTree>
      <p:nvGrpSpPr>
        <p:cNvPr id="48" name="Shape 48"/>
        <p:cNvGrpSpPr/>
        <p:nvPr/>
      </p:nvGrpSpPr>
      <p:grpSpPr>
        <a:xfrm>
          <a:off x="0" y="0"/>
          <a:ext cx="0" cy="0"/>
          <a:chOff x="0" y="0"/>
          <a:chExt cx="0" cy="0"/>
        </a:xfrm>
      </p:grpSpPr>
      <p:sp>
        <p:nvSpPr>
          <p:cNvPr id="49" name="Google Shape;49;p18"/>
          <p:cNvSpPr txBox="1"/>
          <p:nvPr>
            <p:ph type="ctrTitle"/>
          </p:nvPr>
        </p:nvSpPr>
        <p:spPr>
          <a:xfrm>
            <a:off x="6991350" y="487680"/>
            <a:ext cx="4179570" cy="337669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50" name="Google Shape;50;p18"/>
          <p:cNvCxnSpPr/>
          <p:nvPr/>
        </p:nvCxnSpPr>
        <p:spPr>
          <a:xfrm>
            <a:off x="3990667" y="0"/>
            <a:ext cx="1126278" cy="2512291"/>
          </a:xfrm>
          <a:prstGeom prst="straightConnector1">
            <a:avLst/>
          </a:prstGeom>
          <a:noFill/>
          <a:ln cap="flat" cmpd="sng" w="9525">
            <a:solidFill>
              <a:schemeClr val="lt1"/>
            </a:solidFill>
            <a:prstDash val="solid"/>
            <a:miter lim="800000"/>
            <a:headEnd len="sm" w="sm" type="none"/>
            <a:tailEnd len="sm" w="sm" type="none"/>
          </a:ln>
        </p:spPr>
      </p:cxnSp>
      <p:sp>
        <p:nvSpPr>
          <p:cNvPr id="51" name="Google Shape;51;p18"/>
          <p:cNvSpPr/>
          <p:nvPr>
            <p:ph idx="2" type="pic"/>
          </p:nvPr>
        </p:nvSpPr>
        <p:spPr>
          <a:xfrm>
            <a:off x="0" y="-5080"/>
            <a:ext cx="6576291" cy="6872605"/>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2">
  <p:cSld name="Two Content 2">
    <p:bg>
      <p:bgPr>
        <a:solidFill>
          <a:schemeClr val="lt1"/>
        </a:solidFill>
      </p:bgPr>
    </p:bg>
    <p:spTree>
      <p:nvGrpSpPr>
        <p:cNvPr id="52" name="Shape 52"/>
        <p:cNvGrpSpPr/>
        <p:nvPr/>
      </p:nvGrpSpPr>
      <p:grpSpPr>
        <a:xfrm>
          <a:off x="0" y="0"/>
          <a:ext cx="0" cy="0"/>
          <a:chOff x="0" y="0"/>
          <a:chExt cx="0" cy="0"/>
        </a:xfrm>
      </p:grpSpPr>
      <p:sp>
        <p:nvSpPr>
          <p:cNvPr id="53" name="Google Shape;53;p22"/>
          <p:cNvSpPr txBox="1"/>
          <p:nvPr>
            <p:ph type="title"/>
          </p:nvPr>
        </p:nvSpPr>
        <p:spPr>
          <a:xfrm>
            <a:off x="1341120" y="558801"/>
            <a:ext cx="9953308" cy="17808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4" name="Google Shape;54;p22"/>
          <p:cNvGrpSpPr/>
          <p:nvPr/>
        </p:nvGrpSpPr>
        <p:grpSpPr>
          <a:xfrm>
            <a:off x="4429817" y="0"/>
            <a:ext cx="7762183" cy="2754814"/>
            <a:chOff x="7334250" y="0"/>
            <a:chExt cx="4857750" cy="1724025"/>
          </a:xfrm>
        </p:grpSpPr>
        <p:cxnSp>
          <p:nvCxnSpPr>
            <p:cNvPr id="55" name="Google Shape;55;p22"/>
            <p:cNvCxnSpPr/>
            <p:nvPr/>
          </p:nvCxnSpPr>
          <p:spPr>
            <a:xfrm rot="10800000">
              <a:off x="7334250" y="0"/>
              <a:ext cx="4857750" cy="762000"/>
            </a:xfrm>
            <a:prstGeom prst="straightConnector1">
              <a:avLst/>
            </a:prstGeom>
            <a:noFill/>
            <a:ln cap="flat" cmpd="sng" w="9525">
              <a:solidFill>
                <a:schemeClr val="dk1"/>
              </a:solidFill>
              <a:prstDash val="solid"/>
              <a:miter lim="800000"/>
              <a:headEnd len="sm" w="sm" type="none"/>
              <a:tailEnd len="sm" w="sm" type="none"/>
            </a:ln>
          </p:spPr>
        </p:cxnSp>
        <p:cxnSp>
          <p:nvCxnSpPr>
            <p:cNvPr id="56" name="Google Shape;56;p22"/>
            <p:cNvCxnSpPr/>
            <p:nvPr/>
          </p:nvCxnSpPr>
          <p:spPr>
            <a:xfrm>
              <a:off x="11487150" y="0"/>
              <a:ext cx="704850" cy="1724025"/>
            </a:xfrm>
            <a:prstGeom prst="straightConnector1">
              <a:avLst/>
            </a:prstGeom>
            <a:noFill/>
            <a:ln cap="flat" cmpd="sng" w="9525">
              <a:solidFill>
                <a:schemeClr val="dk1"/>
              </a:solidFill>
              <a:prstDash val="solid"/>
              <a:miter lim="800000"/>
              <a:headEnd len="sm" w="sm" type="none"/>
              <a:tailEnd len="sm" w="sm" type="none"/>
            </a:ln>
          </p:spPr>
        </p:cxnSp>
      </p:grpSp>
      <p:sp>
        <p:nvSpPr>
          <p:cNvPr id="57" name="Google Shape;57;p22"/>
          <p:cNvSpPr txBox="1"/>
          <p:nvPr>
            <p:ph idx="1" type="body"/>
          </p:nvPr>
        </p:nvSpPr>
        <p:spPr>
          <a:xfrm>
            <a:off x="1341120" y="2960877"/>
            <a:ext cx="2722880" cy="35128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22"/>
          <p:cNvSpPr txBox="1"/>
          <p:nvPr>
            <p:ph idx="2" type="body"/>
          </p:nvPr>
        </p:nvSpPr>
        <p:spPr>
          <a:xfrm>
            <a:off x="1341120" y="3392035"/>
            <a:ext cx="2722880" cy="2907164"/>
          </a:xfrm>
          <a:prstGeom prst="rect">
            <a:avLst/>
          </a:prstGeom>
          <a:noFill/>
          <a:ln>
            <a:noFill/>
          </a:ln>
        </p:spPr>
        <p:txBody>
          <a:bodyPr anchorCtr="0" anchor="t" bIns="45700" lIns="91425" spcFirstLastPara="1" rIns="91425" wrap="square" tIns="0">
            <a:normAutofit/>
          </a:bodyPr>
          <a:lstStyle>
            <a:lvl1pPr indent="-342900" lvl="0" marL="457200" algn="l">
              <a:lnSpc>
                <a:spcPct val="100000"/>
              </a:lnSpc>
              <a:spcBef>
                <a:spcPts val="1000"/>
              </a:spcBef>
              <a:spcAft>
                <a:spcPts val="0"/>
              </a:spcAft>
              <a:buClr>
                <a:schemeClr val="dk1"/>
              </a:buClr>
              <a:buSzPts val="1800"/>
              <a:buFont typeface="Arial"/>
              <a:buAutoNum type="arabicPeriod"/>
              <a:defRPr b="0" sz="1800"/>
            </a:lvl1pPr>
            <a:lvl2pPr indent="-342900" lvl="1" marL="914400" algn="l">
              <a:lnSpc>
                <a:spcPct val="100000"/>
              </a:lnSpc>
              <a:spcBef>
                <a:spcPts val="1000"/>
              </a:spcBef>
              <a:spcAft>
                <a:spcPts val="0"/>
              </a:spcAft>
              <a:buClr>
                <a:schemeClr val="dk1"/>
              </a:buClr>
              <a:buSzPts val="1800"/>
              <a:buFont typeface="Arial"/>
              <a:buAutoNum type="alphaLcPeriod"/>
              <a:defRPr sz="1800"/>
            </a:lvl2pPr>
            <a:lvl3pPr indent="-342900" lvl="2" marL="1371600" algn="l">
              <a:lnSpc>
                <a:spcPct val="100000"/>
              </a:lnSpc>
              <a:spcBef>
                <a:spcPts val="1000"/>
              </a:spcBef>
              <a:spcAft>
                <a:spcPts val="0"/>
              </a:spcAft>
              <a:buClr>
                <a:schemeClr val="dk1"/>
              </a:buClr>
              <a:buSzPts val="1800"/>
              <a:buFont typeface="Arial"/>
              <a:buAutoNum type="arabicParenR"/>
              <a:defRPr sz="1800"/>
            </a:lvl3pPr>
            <a:lvl4pPr indent="-342900" lvl="3" marL="1828800" algn="l">
              <a:lnSpc>
                <a:spcPct val="100000"/>
              </a:lnSpc>
              <a:spcBef>
                <a:spcPts val="1000"/>
              </a:spcBef>
              <a:spcAft>
                <a:spcPts val="0"/>
              </a:spcAft>
              <a:buClr>
                <a:schemeClr val="dk1"/>
              </a:buClr>
              <a:buSzPts val="1800"/>
              <a:buFont typeface="Arial"/>
              <a:buAutoNum type="alphaLcParenR"/>
              <a:defRPr sz="1800"/>
            </a:lvl4pPr>
            <a:lvl5pPr indent="-342900" lvl="4" marL="2286000" algn="l">
              <a:lnSpc>
                <a:spcPct val="100000"/>
              </a:lnSpc>
              <a:spcBef>
                <a:spcPts val="1000"/>
              </a:spcBef>
              <a:spcAft>
                <a:spcPts val="0"/>
              </a:spcAft>
              <a:buClr>
                <a:schemeClr val="dk1"/>
              </a:buClr>
              <a:buSzPts val="1800"/>
              <a:buFont typeface="Arial"/>
              <a:buAutoNum type="romanLcPeriod"/>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22"/>
          <p:cNvSpPr txBox="1"/>
          <p:nvPr>
            <p:ph idx="3" type="body"/>
          </p:nvPr>
        </p:nvSpPr>
        <p:spPr>
          <a:xfrm>
            <a:off x="4754881" y="2960877"/>
            <a:ext cx="5516880" cy="35128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0" name="Google Shape;60;p22"/>
          <p:cNvSpPr txBox="1"/>
          <p:nvPr>
            <p:ph idx="4" type="body"/>
          </p:nvPr>
        </p:nvSpPr>
        <p:spPr>
          <a:xfrm>
            <a:off x="4754881" y="3324859"/>
            <a:ext cx="5506720" cy="3031489"/>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22"/>
          <p:cNvSpPr txBox="1"/>
          <p:nvPr>
            <p:ph idx="11" type="ftr"/>
          </p:nvPr>
        </p:nvSpPr>
        <p:spPr>
          <a:xfrm>
            <a:off x="1333500" y="6356349"/>
            <a:ext cx="381922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2"/>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1">
  <p:cSld name="Two Content 1">
    <p:bg>
      <p:bgPr>
        <a:solidFill>
          <a:schemeClr val="accent1"/>
        </a:solidFill>
      </p:bgPr>
    </p:bg>
    <p:spTree>
      <p:nvGrpSpPr>
        <p:cNvPr id="63" name="Shape 63"/>
        <p:cNvGrpSpPr/>
        <p:nvPr/>
      </p:nvGrpSpPr>
      <p:grpSpPr>
        <a:xfrm>
          <a:off x="0" y="0"/>
          <a:ext cx="0" cy="0"/>
          <a:chOff x="0" y="0"/>
          <a:chExt cx="0" cy="0"/>
        </a:xfrm>
      </p:grpSpPr>
      <p:pic>
        <p:nvPicPr>
          <p:cNvPr id="64" name="Google Shape;64;p21"/>
          <p:cNvPicPr preferRelativeResize="0"/>
          <p:nvPr/>
        </p:nvPicPr>
        <p:blipFill rotWithShape="1">
          <a:blip r:embed="rId2">
            <a:alphaModFix/>
          </a:blip>
          <a:srcRect b="22673" l="39434" r="0" t="20278"/>
          <a:stretch/>
        </p:blipFill>
        <p:spPr>
          <a:xfrm>
            <a:off x="25785" y="0"/>
            <a:ext cx="4093633" cy="3912394"/>
          </a:xfrm>
          <a:prstGeom prst="rect">
            <a:avLst/>
          </a:prstGeom>
          <a:noFill/>
          <a:ln>
            <a:noFill/>
          </a:ln>
        </p:spPr>
      </p:pic>
      <p:sp>
        <p:nvSpPr>
          <p:cNvPr id="65" name="Google Shape;65;p21"/>
          <p:cNvSpPr txBox="1"/>
          <p:nvPr>
            <p:ph type="title"/>
          </p:nvPr>
        </p:nvSpPr>
        <p:spPr>
          <a:xfrm>
            <a:off x="2933700" y="568961"/>
            <a:ext cx="8420100" cy="17808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1"/>
          <p:cNvSpPr txBox="1"/>
          <p:nvPr>
            <p:ph idx="1" type="body"/>
          </p:nvPr>
        </p:nvSpPr>
        <p:spPr>
          <a:xfrm>
            <a:off x="2933700" y="2797255"/>
            <a:ext cx="3924300" cy="46449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7" name="Google Shape;67;p21"/>
          <p:cNvSpPr txBox="1"/>
          <p:nvPr>
            <p:ph idx="2" type="body"/>
          </p:nvPr>
        </p:nvSpPr>
        <p:spPr>
          <a:xfrm>
            <a:off x="2933700" y="3251596"/>
            <a:ext cx="3943627" cy="3234264"/>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21"/>
          <p:cNvSpPr txBox="1"/>
          <p:nvPr>
            <p:ph idx="3" type="body"/>
          </p:nvPr>
        </p:nvSpPr>
        <p:spPr>
          <a:xfrm>
            <a:off x="7410173" y="2797255"/>
            <a:ext cx="3943627" cy="46449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9" name="Google Shape;69;p21"/>
          <p:cNvSpPr txBox="1"/>
          <p:nvPr>
            <p:ph idx="4" type="body"/>
          </p:nvPr>
        </p:nvSpPr>
        <p:spPr>
          <a:xfrm>
            <a:off x="7410173" y="3251595"/>
            <a:ext cx="3943627" cy="3234264"/>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21"/>
          <p:cNvSpPr txBox="1"/>
          <p:nvPr>
            <p:ph idx="11" type="ftr"/>
          </p:nvPr>
        </p:nvSpPr>
        <p:spPr>
          <a:xfrm>
            <a:off x="2969260" y="6356349"/>
            <a:ext cx="381922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1"/>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1.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sp>
        <p:nvSpPr>
          <p:cNvPr id="103" name="Google Shape;103;g39f29d46126_2_3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 name="Google Shape;104;g39f29d46126_2_3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5" name="Google Shape;105;g39f29d46126_2_3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6" name="Google Shape;106;g39f29d46126_2_3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7" name="Google Shape;107;g39f29d46126_2_3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rgbClr val="888888"/>
                </a:solidFill>
                <a:latin typeface="Arial"/>
                <a:ea typeface="Arial"/>
                <a:cs typeface="Arial"/>
                <a:sym typeface="Arial"/>
              </a:defRPr>
            </a:lvl1pPr>
            <a:lvl2pPr indent="0" lvl="1" marL="0" marR="0" algn="r">
              <a:spcBef>
                <a:spcPts val="0"/>
              </a:spcBef>
              <a:buNone/>
              <a:defRPr b="0" i="0" sz="1200" u="none" cap="none" strike="noStrike">
                <a:solidFill>
                  <a:srgbClr val="888888"/>
                </a:solidFill>
                <a:latin typeface="Arial"/>
                <a:ea typeface="Arial"/>
                <a:cs typeface="Arial"/>
                <a:sym typeface="Arial"/>
              </a:defRPr>
            </a:lvl2pPr>
            <a:lvl3pPr indent="0" lvl="2" marL="0" marR="0" algn="r">
              <a:spcBef>
                <a:spcPts val="0"/>
              </a:spcBef>
              <a:buNone/>
              <a:defRPr b="0" i="0" sz="1200" u="none" cap="none" strike="noStrike">
                <a:solidFill>
                  <a:srgbClr val="888888"/>
                </a:solidFill>
                <a:latin typeface="Arial"/>
                <a:ea typeface="Arial"/>
                <a:cs typeface="Arial"/>
                <a:sym typeface="Arial"/>
              </a:defRPr>
            </a:lvl3pPr>
            <a:lvl4pPr indent="0" lvl="3" marL="0" marR="0" algn="r">
              <a:spcBef>
                <a:spcPts val="0"/>
              </a:spcBef>
              <a:buNone/>
              <a:defRPr b="0" i="0" sz="1200" u="none" cap="none" strike="noStrike">
                <a:solidFill>
                  <a:srgbClr val="888888"/>
                </a:solidFill>
                <a:latin typeface="Arial"/>
                <a:ea typeface="Arial"/>
                <a:cs typeface="Arial"/>
                <a:sym typeface="Arial"/>
              </a:defRPr>
            </a:lvl4pPr>
            <a:lvl5pPr indent="0" lvl="4" marL="0" marR="0" algn="r">
              <a:spcBef>
                <a:spcPts val="0"/>
              </a:spcBef>
              <a:buNone/>
              <a:defRPr b="0" i="0" sz="1200" u="none" cap="none" strike="noStrike">
                <a:solidFill>
                  <a:srgbClr val="888888"/>
                </a:solidFill>
                <a:latin typeface="Arial"/>
                <a:ea typeface="Arial"/>
                <a:cs typeface="Arial"/>
                <a:sym typeface="Arial"/>
              </a:defRPr>
            </a:lvl5pPr>
            <a:lvl6pPr indent="0" lvl="5" marL="0" marR="0" algn="r">
              <a:spcBef>
                <a:spcPts val="0"/>
              </a:spcBef>
              <a:buNone/>
              <a:defRPr b="0" i="0" sz="1200" u="none" cap="none" strike="noStrike">
                <a:solidFill>
                  <a:srgbClr val="888888"/>
                </a:solidFill>
                <a:latin typeface="Arial"/>
                <a:ea typeface="Arial"/>
                <a:cs typeface="Arial"/>
                <a:sym typeface="Arial"/>
              </a:defRPr>
            </a:lvl6pPr>
            <a:lvl7pPr indent="0" lvl="6" marL="0" marR="0" algn="r">
              <a:spcBef>
                <a:spcPts val="0"/>
              </a:spcBef>
              <a:buNone/>
              <a:defRPr b="0" i="0" sz="1200" u="none" cap="none" strike="noStrike">
                <a:solidFill>
                  <a:srgbClr val="888888"/>
                </a:solidFill>
                <a:latin typeface="Arial"/>
                <a:ea typeface="Arial"/>
                <a:cs typeface="Arial"/>
                <a:sym typeface="Arial"/>
              </a:defRPr>
            </a:lvl7pPr>
            <a:lvl8pPr indent="0" lvl="7" marL="0" marR="0" algn="r">
              <a:spcBef>
                <a:spcPts val="0"/>
              </a:spcBef>
              <a:buNone/>
              <a:defRPr b="0" i="0" sz="1200" u="none" cap="none" strike="noStrike">
                <a:solidFill>
                  <a:srgbClr val="888888"/>
                </a:solidFill>
                <a:latin typeface="Arial"/>
                <a:ea typeface="Arial"/>
                <a:cs typeface="Arial"/>
                <a:sym typeface="Arial"/>
              </a:defRPr>
            </a:lvl8pPr>
            <a:lvl9pPr indent="0" lvl="8" marL="0" marR="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
          <p:cNvSpPr txBox="1"/>
          <p:nvPr>
            <p:ph type="ctrTitle"/>
          </p:nvPr>
        </p:nvSpPr>
        <p:spPr>
          <a:xfrm>
            <a:off x="3620050" y="3859175"/>
            <a:ext cx="8267100" cy="32004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dk1"/>
              </a:buClr>
              <a:buSzPts val="3600"/>
              <a:buFont typeface="Arial"/>
              <a:buNone/>
            </a:pPr>
            <a:r>
              <a:rPr lang="en-US" sz="6000">
                <a:latin typeface="Spectral"/>
                <a:ea typeface="Spectral"/>
                <a:cs typeface="Spectral"/>
                <a:sym typeface="Spectral"/>
              </a:rPr>
              <a:t>Welcome! </a:t>
            </a:r>
            <a:endParaRPr sz="6000">
              <a:latin typeface="Spectral"/>
              <a:ea typeface="Spectral"/>
              <a:cs typeface="Spectral"/>
              <a:sym typeface="Spectral"/>
            </a:endParaRPr>
          </a:p>
          <a:p>
            <a:pPr indent="0" lvl="0" marL="0" rtl="0" algn="r">
              <a:lnSpc>
                <a:spcPct val="90000"/>
              </a:lnSpc>
              <a:spcBef>
                <a:spcPts val="0"/>
              </a:spcBef>
              <a:spcAft>
                <a:spcPts val="0"/>
              </a:spcAft>
              <a:buClr>
                <a:schemeClr val="dk1"/>
              </a:buClr>
              <a:buSzPts val="3600"/>
              <a:buFont typeface="Arial"/>
              <a:buNone/>
            </a:pPr>
            <a:r>
              <a:rPr lang="en-US" sz="6000">
                <a:latin typeface="Spectral"/>
                <a:ea typeface="Spectral"/>
                <a:cs typeface="Spectral"/>
                <a:sym typeface="Spectral"/>
              </a:rPr>
              <a:t>Please, have a seat.</a:t>
            </a:r>
            <a:endParaRPr sz="6000">
              <a:latin typeface="Spectral"/>
              <a:ea typeface="Spectral"/>
              <a:cs typeface="Spectral"/>
              <a:sym typeface="Spectral"/>
            </a:endParaRPr>
          </a:p>
        </p:txBody>
      </p:sp>
      <p:sp>
        <p:nvSpPr>
          <p:cNvPr id="201" name="Google Shape;201;p1"/>
          <p:cNvSpPr txBox="1"/>
          <p:nvPr/>
        </p:nvSpPr>
        <p:spPr>
          <a:xfrm>
            <a:off x="8802975" y="342200"/>
            <a:ext cx="3000000" cy="19026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3500"/>
              <a:buFont typeface="Arial"/>
              <a:buNone/>
            </a:pPr>
            <a:r>
              <a:rPr b="0" i="1" lang="en-US" sz="3500" u="none" cap="none" strike="noStrike">
                <a:solidFill>
                  <a:schemeClr val="dk1"/>
                </a:solidFill>
                <a:latin typeface="Spectral"/>
                <a:ea typeface="Spectral"/>
                <a:cs typeface="Spectral"/>
                <a:sym typeface="Spectral"/>
              </a:rPr>
              <a:t>CWRU Quants</a:t>
            </a:r>
            <a:endParaRPr b="0" i="1" sz="3500" u="none" cap="none" strike="noStrike">
              <a:solidFill>
                <a:schemeClr val="dk1"/>
              </a:solidFill>
              <a:latin typeface="Spectral"/>
              <a:ea typeface="Spectral"/>
              <a:cs typeface="Spectral"/>
              <a:sym typeface="Spectral"/>
            </a:endParaRPr>
          </a:p>
          <a:p>
            <a:pPr indent="0" lvl="0" marL="0" marR="0" rtl="0" algn="r">
              <a:lnSpc>
                <a:spcPct val="90000"/>
              </a:lnSpc>
              <a:spcBef>
                <a:spcPts val="0"/>
              </a:spcBef>
              <a:spcAft>
                <a:spcPts val="0"/>
              </a:spcAft>
              <a:buClr>
                <a:srgbClr val="000000"/>
              </a:buClr>
              <a:buSzPts val="2500"/>
              <a:buFont typeface="Arial"/>
              <a:buNone/>
            </a:pPr>
            <a:r>
              <a:rPr b="0" i="1" lang="en-US" sz="2500" u="none" cap="none" strike="noStrike">
                <a:solidFill>
                  <a:schemeClr val="dk1"/>
                </a:solidFill>
                <a:latin typeface="Spectral"/>
                <a:ea typeface="Spectral"/>
                <a:cs typeface="Spectral"/>
                <a:sym typeface="Spectral"/>
              </a:rPr>
              <a:t>quants@case.edu</a:t>
            </a:r>
            <a:endParaRPr b="0" i="1" sz="2500" u="none" cap="none" strike="noStrike">
              <a:solidFill>
                <a:schemeClr val="dk1"/>
              </a:solidFill>
              <a:latin typeface="Spectral"/>
              <a:ea typeface="Spectral"/>
              <a:cs typeface="Spectral"/>
              <a:sym typeface="Spectral"/>
            </a:endParaRPr>
          </a:p>
          <a:p>
            <a:pPr indent="0" lvl="0" marL="0" marR="0" rtl="0" algn="r">
              <a:lnSpc>
                <a:spcPct val="90000"/>
              </a:lnSpc>
              <a:spcBef>
                <a:spcPts val="0"/>
              </a:spcBef>
              <a:spcAft>
                <a:spcPts val="0"/>
              </a:spcAft>
              <a:buClr>
                <a:srgbClr val="000000"/>
              </a:buClr>
              <a:buSzPts val="3200"/>
              <a:buFont typeface="Arial"/>
              <a:buNone/>
            </a:pPr>
            <a:r>
              <a:t/>
            </a:r>
            <a:endParaRPr b="0" i="1" sz="3200" u="none" cap="none" strike="noStrike">
              <a:solidFill>
                <a:schemeClr val="dk1"/>
              </a:solidFill>
              <a:latin typeface="Spectral"/>
              <a:ea typeface="Spectral"/>
              <a:cs typeface="Spectral"/>
              <a:sym typeface="Spectral"/>
            </a:endParaRPr>
          </a:p>
          <a:p>
            <a:pPr indent="0" lvl="0" marL="0" marR="0" rtl="0" algn="r">
              <a:lnSpc>
                <a:spcPct val="90000"/>
              </a:lnSpc>
              <a:spcBef>
                <a:spcPts val="0"/>
              </a:spcBef>
              <a:spcAft>
                <a:spcPts val="0"/>
              </a:spcAft>
              <a:buClr>
                <a:srgbClr val="000000"/>
              </a:buClr>
              <a:buSzPts val="3200"/>
              <a:buFont typeface="Arial"/>
              <a:buNone/>
            </a:pPr>
            <a:r>
              <a:t/>
            </a:r>
            <a:endParaRPr b="0" i="1" sz="3200" u="none" cap="none" strike="noStrike">
              <a:solidFill>
                <a:schemeClr val="dk1"/>
              </a:solidFill>
              <a:latin typeface="Spectral"/>
              <a:ea typeface="Spectral"/>
              <a:cs typeface="Spectral"/>
              <a:sym typeface="Spectr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387a5632412_0_0"/>
          <p:cNvSpPr txBox="1"/>
          <p:nvPr>
            <p:ph type="ctrTitle"/>
          </p:nvPr>
        </p:nvSpPr>
        <p:spPr>
          <a:xfrm>
            <a:off x="6991350" y="863600"/>
            <a:ext cx="4179600" cy="3458100"/>
          </a:xfrm>
          <a:prstGeom prst="rect">
            <a:avLst/>
          </a:prstGeom>
          <a:noFill/>
          <a:ln>
            <a:noFill/>
          </a:ln>
        </p:spPr>
        <p:txBody>
          <a:bodyPr anchorCtr="0" anchor="b" bIns="45700" lIns="91425" spcFirstLastPara="1" rIns="91425" wrap="square" tIns="45700">
            <a:noAutofit/>
          </a:bodyPr>
          <a:lstStyle/>
          <a:p>
            <a:pPr indent="0" lvl="0" marL="0" rtl="0" algn="l">
              <a:lnSpc>
                <a:spcPct val="140000"/>
              </a:lnSpc>
              <a:spcBef>
                <a:spcPts val="1000"/>
              </a:spcBef>
              <a:spcAft>
                <a:spcPts val="0"/>
              </a:spcAft>
              <a:buClr>
                <a:schemeClr val="lt1"/>
              </a:buClr>
              <a:buSzPts val="1800"/>
              <a:buFont typeface="Arial"/>
              <a:buNone/>
            </a:pPr>
            <a:r>
              <a:rPr lang="en-US">
                <a:latin typeface="Spectral"/>
                <a:ea typeface="Spectral"/>
                <a:cs typeface="Spectral"/>
                <a:sym typeface="Spectral"/>
              </a:rPr>
              <a:t>Volatility From Election Events</a:t>
            </a:r>
            <a:endParaRPr>
              <a:latin typeface="Spectral"/>
              <a:ea typeface="Spectral"/>
              <a:cs typeface="Spectral"/>
              <a:sym typeface="Spectr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39ec3a994fd_0_41"/>
          <p:cNvSpPr txBox="1"/>
          <p:nvPr/>
        </p:nvSpPr>
        <p:spPr>
          <a:xfrm>
            <a:off x="1025100" y="641825"/>
            <a:ext cx="10141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dk1"/>
                </a:solidFill>
                <a:latin typeface="Spectral"/>
                <a:ea typeface="Spectral"/>
                <a:cs typeface="Spectral"/>
                <a:sym typeface="Spectral"/>
              </a:rPr>
              <a:t>Donald Trump, Election &amp; Tariffs 2018</a:t>
            </a:r>
            <a:endParaRPr sz="3300">
              <a:solidFill>
                <a:schemeClr val="dk1"/>
              </a:solidFill>
              <a:latin typeface="Spectral"/>
              <a:ea typeface="Spectral"/>
              <a:cs typeface="Spectral"/>
              <a:sym typeface="Spectral"/>
            </a:endParaRPr>
          </a:p>
        </p:txBody>
      </p:sp>
      <p:sp>
        <p:nvSpPr>
          <p:cNvPr id="271" name="Google Shape;271;g39ec3a994fd_0_41"/>
          <p:cNvSpPr txBox="1"/>
          <p:nvPr/>
        </p:nvSpPr>
        <p:spPr>
          <a:xfrm>
            <a:off x="1173550" y="1723675"/>
            <a:ext cx="4881600" cy="44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1"/>
              </a:solidFill>
              <a:latin typeface="Spectral"/>
              <a:ea typeface="Spectral"/>
              <a:cs typeface="Spectral"/>
              <a:sym typeface="Spectral"/>
            </a:endParaRPr>
          </a:p>
          <a:p>
            <a:pPr indent="0" lvl="0" marL="457200" rtl="0" algn="l">
              <a:spcBef>
                <a:spcPts val="0"/>
              </a:spcBef>
              <a:spcAft>
                <a:spcPts val="0"/>
              </a:spcAft>
              <a:buClr>
                <a:schemeClr val="dk1"/>
              </a:buClr>
              <a:buSzPts val="1100"/>
              <a:buFont typeface="Arial"/>
              <a:buNone/>
            </a:pPr>
            <a:r>
              <a:rPr lang="en-US" sz="2200">
                <a:solidFill>
                  <a:schemeClr val="dk1"/>
                </a:solidFill>
                <a:latin typeface="Spectral"/>
                <a:ea typeface="Spectral"/>
                <a:cs typeface="Spectral"/>
                <a:sym typeface="Spectral"/>
              </a:rPr>
              <a:t>    •    Following the 2016 U.S. election, Donald Trump campaigned on protectionist trade policies.</a:t>
            </a:r>
            <a:endParaRPr sz="2200">
              <a:solidFill>
                <a:schemeClr val="dk1"/>
              </a:solidFill>
              <a:latin typeface="Spectral"/>
              <a:ea typeface="Spectral"/>
              <a:cs typeface="Spectral"/>
              <a:sym typeface="Spectral"/>
            </a:endParaRPr>
          </a:p>
          <a:p>
            <a:pPr indent="0" lvl="0" marL="457200" rtl="0" algn="l">
              <a:spcBef>
                <a:spcPts val="0"/>
              </a:spcBef>
              <a:spcAft>
                <a:spcPts val="0"/>
              </a:spcAft>
              <a:buClr>
                <a:schemeClr val="dk1"/>
              </a:buClr>
              <a:buSzPts val="1100"/>
              <a:buFont typeface="Arial"/>
              <a:buNone/>
            </a:pPr>
            <a:r>
              <a:rPr lang="en-US" sz="2200">
                <a:solidFill>
                  <a:schemeClr val="dk1"/>
                </a:solidFill>
                <a:latin typeface="Spectral"/>
                <a:ea typeface="Spectral"/>
                <a:cs typeface="Spectral"/>
                <a:sym typeface="Spectral"/>
              </a:rPr>
              <a:t>    •    In March 2018, his administration announced tariffs on steel (25%) and aluminum (10%) imports under Section 232.</a:t>
            </a:r>
            <a:endParaRPr sz="2200">
              <a:solidFill>
                <a:schemeClr val="dk1"/>
              </a:solidFill>
              <a:latin typeface="Spectral"/>
              <a:ea typeface="Spectral"/>
              <a:cs typeface="Spectral"/>
              <a:sym typeface="Spectral"/>
            </a:endParaRPr>
          </a:p>
          <a:p>
            <a:pPr indent="0" lvl="0" marL="457200" rtl="0" algn="l">
              <a:spcBef>
                <a:spcPts val="0"/>
              </a:spcBef>
              <a:spcAft>
                <a:spcPts val="0"/>
              </a:spcAft>
              <a:buNone/>
            </a:pPr>
            <a:r>
              <a:rPr lang="en-US" sz="2200">
                <a:solidFill>
                  <a:schemeClr val="dk1"/>
                </a:solidFill>
                <a:latin typeface="Spectral"/>
                <a:ea typeface="Spectral"/>
                <a:cs typeface="Spectral"/>
                <a:sym typeface="Spectral"/>
              </a:rPr>
              <a:t>    •    This triggered fears of a global trade war, especially with China, Canada, and the EU.</a:t>
            </a:r>
            <a:endParaRPr sz="2200">
              <a:solidFill>
                <a:schemeClr val="dk1"/>
              </a:solidFill>
              <a:latin typeface="Spectral"/>
              <a:ea typeface="Spectral"/>
              <a:cs typeface="Spectral"/>
              <a:sym typeface="Spectral"/>
            </a:endParaRPr>
          </a:p>
        </p:txBody>
      </p:sp>
      <p:pic>
        <p:nvPicPr>
          <p:cNvPr id="272" name="Google Shape;272;g39ec3a994fd_0_41"/>
          <p:cNvPicPr preferRelativeResize="0"/>
          <p:nvPr/>
        </p:nvPicPr>
        <p:blipFill>
          <a:blip r:embed="rId3">
            <a:alphaModFix/>
          </a:blip>
          <a:stretch>
            <a:fillRect/>
          </a:stretch>
        </p:blipFill>
        <p:spPr>
          <a:xfrm>
            <a:off x="6361875" y="1296250"/>
            <a:ext cx="5218674" cy="52186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39f29d46126_0_15"/>
          <p:cNvSpPr txBox="1"/>
          <p:nvPr/>
        </p:nvSpPr>
        <p:spPr>
          <a:xfrm>
            <a:off x="1025100" y="641825"/>
            <a:ext cx="10141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dk1"/>
                </a:solidFill>
                <a:latin typeface="Spectral"/>
                <a:ea typeface="Spectral"/>
                <a:cs typeface="Spectral"/>
                <a:sym typeface="Spectral"/>
              </a:rPr>
              <a:t>Donald Trump, Election &amp; Tariffs 2018</a:t>
            </a:r>
            <a:endParaRPr sz="3300">
              <a:solidFill>
                <a:schemeClr val="dk1"/>
              </a:solidFill>
              <a:latin typeface="Spectral"/>
              <a:ea typeface="Spectral"/>
              <a:cs typeface="Spectral"/>
              <a:sym typeface="Spectral"/>
            </a:endParaRPr>
          </a:p>
        </p:txBody>
      </p:sp>
      <p:pic>
        <p:nvPicPr>
          <p:cNvPr id="279" name="Google Shape;279;g39f29d46126_0_15" title="SC.png"/>
          <p:cNvPicPr preferRelativeResize="0"/>
          <p:nvPr/>
        </p:nvPicPr>
        <p:blipFill>
          <a:blip r:embed="rId3">
            <a:alphaModFix/>
          </a:blip>
          <a:stretch>
            <a:fillRect/>
          </a:stretch>
        </p:blipFill>
        <p:spPr>
          <a:xfrm>
            <a:off x="379350" y="1631354"/>
            <a:ext cx="8353877" cy="4513725"/>
          </a:xfrm>
          <a:prstGeom prst="rect">
            <a:avLst/>
          </a:prstGeom>
          <a:noFill/>
          <a:ln>
            <a:noFill/>
          </a:ln>
        </p:spPr>
      </p:pic>
      <p:sp>
        <p:nvSpPr>
          <p:cNvPr id="280" name="Google Shape;280;g39f29d46126_0_15"/>
          <p:cNvSpPr txBox="1"/>
          <p:nvPr/>
        </p:nvSpPr>
        <p:spPr>
          <a:xfrm>
            <a:off x="8733225" y="1641950"/>
            <a:ext cx="3458700" cy="44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200">
                <a:solidFill>
                  <a:schemeClr val="dk1"/>
                </a:solidFill>
                <a:latin typeface="Spectral"/>
                <a:ea typeface="Spectral"/>
                <a:cs typeface="Spectral"/>
                <a:sym typeface="Spectral"/>
              </a:rPr>
              <a:t>CBOE VIX Volatility</a:t>
            </a:r>
            <a:endParaRPr sz="2200">
              <a:solidFill>
                <a:schemeClr val="dk1"/>
              </a:solidFill>
              <a:latin typeface="Spectral"/>
              <a:ea typeface="Spectral"/>
              <a:cs typeface="Spectral"/>
              <a:sym typeface="Spectral"/>
            </a:endParaRPr>
          </a:p>
          <a:p>
            <a:pPr indent="0" lvl="0" marL="0" rtl="0" algn="l">
              <a:spcBef>
                <a:spcPts val="0"/>
              </a:spcBef>
              <a:spcAft>
                <a:spcPts val="0"/>
              </a:spcAft>
              <a:buNone/>
            </a:pPr>
            <a:r>
              <a:rPr lang="en-US" sz="2200">
                <a:solidFill>
                  <a:schemeClr val="dk1"/>
                </a:solidFill>
                <a:latin typeface="Spectral"/>
                <a:ea typeface="Spectral"/>
                <a:cs typeface="Spectral"/>
                <a:sym typeface="Spectral"/>
              </a:rPr>
              <a:t>Clearly there was a spike in Early 2018 when the Steel and Aluminum </a:t>
            </a:r>
            <a:r>
              <a:rPr lang="en-US" sz="2200">
                <a:solidFill>
                  <a:schemeClr val="dk1"/>
                </a:solidFill>
                <a:latin typeface="Spectral"/>
                <a:ea typeface="Spectral"/>
                <a:cs typeface="Spectral"/>
                <a:sym typeface="Spectral"/>
              </a:rPr>
              <a:t>tariffs</a:t>
            </a:r>
            <a:r>
              <a:rPr lang="en-US" sz="2200">
                <a:solidFill>
                  <a:schemeClr val="dk1"/>
                </a:solidFill>
                <a:latin typeface="Spectral"/>
                <a:ea typeface="Spectral"/>
                <a:cs typeface="Spectral"/>
                <a:sym typeface="Spectral"/>
              </a:rPr>
              <a:t> were launched</a:t>
            </a:r>
            <a:endParaRPr sz="2200">
              <a:solidFill>
                <a:schemeClr val="dk1"/>
              </a:solidFill>
              <a:latin typeface="Spectral"/>
              <a:ea typeface="Spectral"/>
              <a:cs typeface="Spectral"/>
              <a:sym typeface="Spectr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388b6a862e3_1_0"/>
          <p:cNvSpPr txBox="1"/>
          <p:nvPr>
            <p:ph type="ctrTitle"/>
          </p:nvPr>
        </p:nvSpPr>
        <p:spPr>
          <a:xfrm>
            <a:off x="6991350" y="863600"/>
            <a:ext cx="4179600" cy="3458100"/>
          </a:xfrm>
          <a:prstGeom prst="rect">
            <a:avLst/>
          </a:prstGeom>
          <a:noFill/>
          <a:ln>
            <a:noFill/>
          </a:ln>
        </p:spPr>
        <p:txBody>
          <a:bodyPr anchorCtr="0" anchor="b" bIns="45700" lIns="91425" spcFirstLastPara="1" rIns="91425" wrap="square" tIns="45700">
            <a:noAutofit/>
          </a:bodyPr>
          <a:lstStyle/>
          <a:p>
            <a:pPr indent="0" lvl="0" marL="0" rtl="0" algn="l">
              <a:lnSpc>
                <a:spcPct val="140000"/>
              </a:lnSpc>
              <a:spcBef>
                <a:spcPts val="1000"/>
              </a:spcBef>
              <a:spcAft>
                <a:spcPts val="0"/>
              </a:spcAft>
              <a:buClr>
                <a:schemeClr val="lt1"/>
              </a:buClr>
              <a:buSzPts val="1800"/>
              <a:buFont typeface="Arial"/>
              <a:buNone/>
            </a:pPr>
            <a:r>
              <a:rPr lang="en-US">
                <a:latin typeface="Spectral"/>
                <a:ea typeface="Spectral"/>
                <a:cs typeface="Spectral"/>
                <a:sym typeface="Spectral"/>
              </a:rPr>
              <a:t>Arbitrage Opportunities</a:t>
            </a:r>
            <a:endParaRPr>
              <a:latin typeface="Spectral"/>
              <a:ea typeface="Spectral"/>
              <a:cs typeface="Spectral"/>
              <a:sym typeface="Spectr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39f24c2157d_0_0"/>
          <p:cNvSpPr txBox="1"/>
          <p:nvPr/>
        </p:nvSpPr>
        <p:spPr>
          <a:xfrm>
            <a:off x="1173550" y="1723675"/>
            <a:ext cx="9315300" cy="44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Spectral"/>
              <a:ea typeface="Spectral"/>
              <a:cs typeface="Spectral"/>
              <a:sym typeface="Spectral"/>
            </a:endParaRPr>
          </a:p>
          <a:p>
            <a:pPr indent="0" lvl="0" marL="457200" rtl="0" algn="l">
              <a:spcBef>
                <a:spcPts val="0"/>
              </a:spcBef>
              <a:spcAft>
                <a:spcPts val="0"/>
              </a:spcAft>
              <a:buNone/>
            </a:pPr>
            <a:r>
              <a:t/>
            </a:r>
            <a:endParaRPr sz="2800">
              <a:solidFill>
                <a:schemeClr val="dk1"/>
              </a:solidFill>
              <a:latin typeface="Spectral"/>
              <a:ea typeface="Spectral"/>
              <a:cs typeface="Spectral"/>
              <a:sym typeface="Spectral"/>
            </a:endParaRPr>
          </a:p>
        </p:txBody>
      </p:sp>
      <p:sp>
        <p:nvSpPr>
          <p:cNvPr id="293" name="Google Shape;293;g39f24c2157d_0_0"/>
          <p:cNvSpPr txBox="1"/>
          <p:nvPr/>
        </p:nvSpPr>
        <p:spPr>
          <a:xfrm>
            <a:off x="2975688" y="2921100"/>
            <a:ext cx="6240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rgbClr val="000000"/>
                </a:solidFill>
                <a:latin typeface="Spectral"/>
                <a:ea typeface="Spectral"/>
                <a:cs typeface="Spectral"/>
                <a:sym typeface="Spectral"/>
              </a:rPr>
              <a:t>arbitrage (n):</a:t>
            </a:r>
            <a:r>
              <a:rPr lang="en-US" sz="1800">
                <a:solidFill>
                  <a:srgbClr val="000000"/>
                </a:solidFill>
                <a:latin typeface="Spectral"/>
                <a:ea typeface="Spectral"/>
                <a:cs typeface="Spectral"/>
                <a:sym typeface="Spectral"/>
              </a:rPr>
              <a:t> the nearly simultaneous purchase and sale of securities of foreign exchange in different markets in order to profit from price discrepancies (Merriam Webster).</a:t>
            </a:r>
            <a:endParaRPr sz="1800">
              <a:solidFill>
                <a:srgbClr val="000000"/>
              </a:solidFill>
              <a:latin typeface="Spectral"/>
              <a:ea typeface="Spectral"/>
              <a:cs typeface="Spectral"/>
              <a:sym typeface="Spectr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39f24c2157d_0_12"/>
          <p:cNvSpPr txBox="1"/>
          <p:nvPr/>
        </p:nvSpPr>
        <p:spPr>
          <a:xfrm>
            <a:off x="1007528" y="1302234"/>
            <a:ext cx="9315300" cy="44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Spectral"/>
              <a:ea typeface="Spectral"/>
              <a:cs typeface="Spectral"/>
              <a:sym typeface="Spectral"/>
            </a:endParaRPr>
          </a:p>
          <a:p>
            <a:pPr indent="0" lvl="0" marL="457200" rtl="0" algn="l">
              <a:spcBef>
                <a:spcPts val="0"/>
              </a:spcBef>
              <a:spcAft>
                <a:spcPts val="0"/>
              </a:spcAft>
              <a:buNone/>
            </a:pPr>
            <a:r>
              <a:t/>
            </a:r>
            <a:endParaRPr sz="2800">
              <a:solidFill>
                <a:schemeClr val="dk1"/>
              </a:solidFill>
              <a:latin typeface="Spectral"/>
              <a:ea typeface="Spectral"/>
              <a:cs typeface="Spectral"/>
              <a:sym typeface="Spectral"/>
            </a:endParaRPr>
          </a:p>
        </p:txBody>
      </p:sp>
      <p:sp>
        <p:nvSpPr>
          <p:cNvPr id="300" name="Google Shape;300;g39f24c2157d_0_12"/>
          <p:cNvSpPr txBox="1"/>
          <p:nvPr/>
        </p:nvSpPr>
        <p:spPr>
          <a:xfrm>
            <a:off x="2169828" y="776834"/>
            <a:ext cx="6900000" cy="523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lang="en-US" sz="2800" u="sng">
                <a:solidFill>
                  <a:srgbClr val="000000"/>
                </a:solidFill>
                <a:latin typeface="Spectral"/>
                <a:ea typeface="Spectral"/>
                <a:cs typeface="Spectral"/>
                <a:sym typeface="Spectral"/>
              </a:rPr>
              <a:t>Arbitrage…from finance </a:t>
            </a:r>
            <a:r>
              <a:rPr lang="en-US" sz="2800" u="sng">
                <a:solidFill>
                  <a:srgbClr val="000000"/>
                </a:solidFill>
                <a:latin typeface="Spectral"/>
                <a:ea typeface="Spectral"/>
                <a:cs typeface="Spectral"/>
                <a:sym typeface="Spectral"/>
                <a:extLst>
                  <a:ext uri="http://customooxmlschemas.google.com/">
                    <go:slidesCustomData xmlns:go="http://customooxmlschemas.google.com/" textRoundtripDataId="3"/>
                  </a:ext>
                </a:extLst>
              </a:rPr>
              <a:t>standpoint</a:t>
            </a:r>
            <a:endParaRPr sz="2800" u="sng">
              <a:solidFill>
                <a:srgbClr val="000000"/>
              </a:solidFill>
              <a:latin typeface="Spectral"/>
              <a:ea typeface="Spectral"/>
              <a:cs typeface="Spectral"/>
              <a:sym typeface="Spectral"/>
            </a:endParaRPr>
          </a:p>
        </p:txBody>
      </p:sp>
      <p:sp>
        <p:nvSpPr>
          <p:cNvPr id="301" name="Google Shape;301;g39f24c2157d_0_12"/>
          <p:cNvSpPr txBox="1"/>
          <p:nvPr/>
        </p:nvSpPr>
        <p:spPr>
          <a:xfrm>
            <a:off x="10207328" y="5934908"/>
            <a:ext cx="987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900">
                <a:solidFill>
                  <a:srgbClr val="888888"/>
                </a:solidFill>
              </a:rPr>
              <a:t>‹#›</a:t>
            </a:fld>
            <a:endParaRPr sz="900">
              <a:solidFill>
                <a:srgbClr val="888888"/>
              </a:solidFill>
            </a:endParaRPr>
          </a:p>
        </p:txBody>
      </p:sp>
      <p:sp>
        <p:nvSpPr>
          <p:cNvPr id="302" name="Google Shape;302;g39f24c2157d_0_12"/>
          <p:cNvSpPr txBox="1"/>
          <p:nvPr/>
        </p:nvSpPr>
        <p:spPr>
          <a:xfrm>
            <a:off x="1407828" y="2103368"/>
            <a:ext cx="6059100" cy="40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rgbClr val="000000"/>
                </a:solidFill>
                <a:latin typeface="Spectral"/>
                <a:ea typeface="Spectral"/>
                <a:cs typeface="Spectral"/>
                <a:sym typeface="Spectral"/>
              </a:rPr>
              <a:t>Arbitrage is basically free money!*</a:t>
            </a:r>
            <a:endParaRPr sz="2500">
              <a:solidFill>
                <a:srgbClr val="000000"/>
              </a:solidFill>
              <a:latin typeface="Spectral"/>
              <a:ea typeface="Spectral"/>
              <a:cs typeface="Spectral"/>
              <a:sym typeface="Spectral"/>
            </a:endParaRPr>
          </a:p>
          <a:p>
            <a:pPr indent="0" lvl="0" marL="0" rtl="0" algn="l">
              <a:spcBef>
                <a:spcPts val="0"/>
              </a:spcBef>
              <a:spcAft>
                <a:spcPts val="0"/>
              </a:spcAft>
              <a:buNone/>
            </a:pPr>
            <a:r>
              <a:t/>
            </a:r>
            <a:endParaRPr sz="2500">
              <a:solidFill>
                <a:srgbClr val="000000"/>
              </a:solidFill>
              <a:latin typeface="Spectral"/>
              <a:ea typeface="Spectral"/>
              <a:cs typeface="Spectral"/>
              <a:sym typeface="Spectral"/>
            </a:endParaRPr>
          </a:p>
          <a:p>
            <a:pPr indent="0" lvl="0" marL="0" rtl="0" algn="l">
              <a:spcBef>
                <a:spcPts val="0"/>
              </a:spcBef>
              <a:spcAft>
                <a:spcPts val="0"/>
              </a:spcAft>
              <a:buNone/>
            </a:pPr>
            <a:r>
              <a:rPr lang="en-US" sz="2500">
                <a:solidFill>
                  <a:srgbClr val="000000"/>
                </a:solidFill>
                <a:latin typeface="Spectral"/>
                <a:ea typeface="Spectral"/>
                <a:cs typeface="Spectral"/>
                <a:sym typeface="Spectral"/>
              </a:rPr>
              <a:t>Assets may be priced differently in markets. This can be exploited!</a:t>
            </a:r>
            <a:endParaRPr sz="2500">
              <a:solidFill>
                <a:srgbClr val="000000"/>
              </a:solidFill>
              <a:latin typeface="Spectral"/>
              <a:ea typeface="Spectral"/>
              <a:cs typeface="Spectral"/>
              <a:sym typeface="Spectral"/>
            </a:endParaRPr>
          </a:p>
          <a:p>
            <a:pPr indent="0" lvl="0" marL="0" rtl="0" algn="l">
              <a:spcBef>
                <a:spcPts val="0"/>
              </a:spcBef>
              <a:spcAft>
                <a:spcPts val="0"/>
              </a:spcAft>
              <a:buNone/>
            </a:pPr>
            <a:r>
              <a:t/>
            </a:r>
            <a:endParaRPr sz="2500">
              <a:solidFill>
                <a:srgbClr val="000000"/>
              </a:solidFill>
              <a:latin typeface="Spectral"/>
              <a:ea typeface="Spectral"/>
              <a:cs typeface="Spectral"/>
              <a:sym typeface="Spectral"/>
            </a:endParaRPr>
          </a:p>
          <a:p>
            <a:pPr indent="-323850" lvl="0" marL="457200" rtl="0" algn="l">
              <a:spcBef>
                <a:spcPts val="0"/>
              </a:spcBef>
              <a:spcAft>
                <a:spcPts val="0"/>
              </a:spcAft>
              <a:buClr>
                <a:srgbClr val="000000"/>
              </a:buClr>
              <a:buSzPts val="1500"/>
              <a:buFont typeface="Spectral"/>
              <a:buAutoNum type="arabicPeriod"/>
            </a:pPr>
            <a:r>
              <a:rPr lang="en-US" sz="1500">
                <a:solidFill>
                  <a:srgbClr val="000000"/>
                </a:solidFill>
                <a:latin typeface="Spectral"/>
                <a:ea typeface="Spectral"/>
                <a:cs typeface="Spectral"/>
                <a:sym typeface="Spectral"/>
              </a:rPr>
              <a:t>Buy the asset in the market where it is undervalued.</a:t>
            </a:r>
            <a:endParaRPr sz="1500">
              <a:solidFill>
                <a:srgbClr val="000000"/>
              </a:solidFill>
              <a:latin typeface="Spectral"/>
              <a:ea typeface="Spectral"/>
              <a:cs typeface="Spectral"/>
              <a:sym typeface="Spectral"/>
            </a:endParaRPr>
          </a:p>
          <a:p>
            <a:pPr indent="-323850" lvl="0" marL="457200" rtl="0" algn="l">
              <a:spcBef>
                <a:spcPts val="0"/>
              </a:spcBef>
              <a:spcAft>
                <a:spcPts val="0"/>
              </a:spcAft>
              <a:buClr>
                <a:srgbClr val="000000"/>
              </a:buClr>
              <a:buSzPts val="1500"/>
              <a:buFont typeface="Spectral"/>
              <a:buAutoNum type="arabicPeriod"/>
            </a:pPr>
            <a:r>
              <a:rPr lang="en-US" sz="1500">
                <a:solidFill>
                  <a:srgbClr val="000000"/>
                </a:solidFill>
                <a:latin typeface="Spectral"/>
                <a:ea typeface="Spectral"/>
                <a:cs typeface="Spectral"/>
                <a:sym typeface="Spectral"/>
              </a:rPr>
              <a:t>Sell the same asset in the market where it is overvalued.</a:t>
            </a:r>
            <a:endParaRPr sz="1500">
              <a:solidFill>
                <a:srgbClr val="000000"/>
              </a:solidFill>
              <a:latin typeface="Spectral"/>
              <a:ea typeface="Spectral"/>
              <a:cs typeface="Spectral"/>
              <a:sym typeface="Spectral"/>
            </a:endParaRPr>
          </a:p>
          <a:p>
            <a:pPr indent="-323850" lvl="0" marL="457200" rtl="0" algn="l">
              <a:spcBef>
                <a:spcPts val="0"/>
              </a:spcBef>
              <a:spcAft>
                <a:spcPts val="0"/>
              </a:spcAft>
              <a:buClr>
                <a:srgbClr val="000000"/>
              </a:buClr>
              <a:buSzPts val="1500"/>
              <a:buFont typeface="Spectral"/>
              <a:buAutoNum type="arabicPeriod"/>
            </a:pPr>
            <a:r>
              <a:rPr lang="en-US" sz="1500">
                <a:solidFill>
                  <a:srgbClr val="000000"/>
                </a:solidFill>
                <a:latin typeface="Spectral"/>
                <a:ea typeface="Spectral"/>
                <a:cs typeface="Spectral"/>
                <a:sym typeface="Spectral"/>
              </a:rPr>
              <a:t>The difference between the buying and selling prices represents the arbitrage profit.</a:t>
            </a:r>
            <a:endParaRPr sz="1500">
              <a:solidFill>
                <a:srgbClr val="000000"/>
              </a:solidFill>
              <a:latin typeface="Spectral"/>
              <a:ea typeface="Spectral"/>
              <a:cs typeface="Spectral"/>
              <a:sym typeface="Spectral"/>
            </a:endParaRPr>
          </a:p>
          <a:p>
            <a:pPr indent="0" lvl="0" marL="0" rtl="0" algn="l">
              <a:spcBef>
                <a:spcPts val="0"/>
              </a:spcBef>
              <a:spcAft>
                <a:spcPts val="0"/>
              </a:spcAft>
              <a:buNone/>
            </a:pPr>
            <a:r>
              <a:t/>
            </a:r>
            <a:endParaRPr sz="2500">
              <a:solidFill>
                <a:srgbClr val="000000"/>
              </a:solidFill>
              <a:latin typeface="Spectral"/>
              <a:ea typeface="Spectral"/>
              <a:cs typeface="Spectral"/>
              <a:sym typeface="Spectral"/>
            </a:endParaRPr>
          </a:p>
        </p:txBody>
      </p:sp>
      <p:pic>
        <p:nvPicPr>
          <p:cNvPr id="303" name="Google Shape;303;g39f24c2157d_0_12"/>
          <p:cNvPicPr preferRelativeResize="0"/>
          <p:nvPr/>
        </p:nvPicPr>
        <p:blipFill>
          <a:blip r:embed="rId3">
            <a:alphaModFix/>
          </a:blip>
          <a:stretch>
            <a:fillRect/>
          </a:stretch>
        </p:blipFill>
        <p:spPr>
          <a:xfrm>
            <a:off x="7390728" y="2055883"/>
            <a:ext cx="4257475" cy="3336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39f24c2157d_0_23"/>
          <p:cNvSpPr txBox="1"/>
          <p:nvPr/>
        </p:nvSpPr>
        <p:spPr>
          <a:xfrm>
            <a:off x="838201" y="895350"/>
            <a:ext cx="3247800" cy="1917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US" sz="2400">
                <a:solidFill>
                  <a:srgbClr val="000000"/>
                </a:solidFill>
                <a:latin typeface="Spectral"/>
                <a:ea typeface="Spectral"/>
                <a:cs typeface="Spectral"/>
                <a:sym typeface="Spectral"/>
              </a:rPr>
              <a:t>Arbitrage Opportunities:</a:t>
            </a:r>
            <a:endParaRPr sz="2400">
              <a:solidFill>
                <a:srgbClr val="000000"/>
              </a:solidFill>
              <a:latin typeface="Spectral"/>
              <a:ea typeface="Spectral"/>
              <a:cs typeface="Spectral"/>
              <a:sym typeface="Spectral"/>
            </a:endParaRPr>
          </a:p>
          <a:p>
            <a:pPr indent="0" lvl="0" marL="0" rtl="0" algn="l">
              <a:lnSpc>
                <a:spcPct val="90000"/>
              </a:lnSpc>
              <a:spcBef>
                <a:spcPts val="0"/>
              </a:spcBef>
              <a:spcAft>
                <a:spcPts val="0"/>
              </a:spcAft>
              <a:buNone/>
            </a:pPr>
            <a:r>
              <a:rPr lang="en-US" sz="2400">
                <a:solidFill>
                  <a:srgbClr val="000000"/>
                </a:solidFill>
                <a:latin typeface="Spectral"/>
                <a:ea typeface="Spectral"/>
                <a:cs typeface="Spectral"/>
                <a:sym typeface="Spectral"/>
              </a:rPr>
              <a:t>AZ Senate 2024</a:t>
            </a:r>
            <a:endParaRPr sz="2400">
              <a:solidFill>
                <a:srgbClr val="000000"/>
              </a:solidFill>
              <a:latin typeface="Spectral"/>
              <a:ea typeface="Spectral"/>
              <a:cs typeface="Spectral"/>
              <a:sym typeface="Spectral"/>
            </a:endParaRPr>
          </a:p>
        </p:txBody>
      </p:sp>
      <p:pic>
        <p:nvPicPr>
          <p:cNvPr id="310" name="Google Shape;310;g39f24c2157d_0_23"/>
          <p:cNvPicPr preferRelativeResize="0"/>
          <p:nvPr/>
        </p:nvPicPr>
        <p:blipFill rotWithShape="1">
          <a:blip r:embed="rId3">
            <a:alphaModFix/>
          </a:blip>
          <a:srcRect b="0" l="1290" r="-1289" t="0"/>
          <a:stretch/>
        </p:blipFill>
        <p:spPr>
          <a:xfrm>
            <a:off x="286888" y="3478975"/>
            <a:ext cx="7801337" cy="3242500"/>
          </a:xfrm>
          <a:prstGeom prst="rect">
            <a:avLst/>
          </a:prstGeom>
          <a:noFill/>
          <a:ln>
            <a:noFill/>
          </a:ln>
        </p:spPr>
      </p:pic>
      <p:pic>
        <p:nvPicPr>
          <p:cNvPr id="311" name="Google Shape;311;g39f24c2157d_0_23"/>
          <p:cNvPicPr preferRelativeResize="0"/>
          <p:nvPr/>
        </p:nvPicPr>
        <p:blipFill>
          <a:blip r:embed="rId4">
            <a:alphaModFix/>
          </a:blip>
          <a:stretch>
            <a:fillRect/>
          </a:stretch>
        </p:blipFill>
        <p:spPr>
          <a:xfrm>
            <a:off x="7371138" y="189425"/>
            <a:ext cx="3839323" cy="3158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39f29d46126_2_304"/>
          <p:cNvSpPr txBox="1"/>
          <p:nvPr>
            <p:ph type="title"/>
          </p:nvPr>
        </p:nvSpPr>
        <p:spPr>
          <a:xfrm>
            <a:off x="1057046" y="727782"/>
            <a:ext cx="3535500" cy="697500"/>
          </a:xfrm>
          <a:prstGeom prst="rect">
            <a:avLst/>
          </a:prstGeom>
        </p:spPr>
        <p:txBody>
          <a:bodyPr anchorCtr="0" anchor="b" bIns="45700" lIns="91425" spcFirstLastPara="1" rIns="91425" wrap="square" tIns="45700">
            <a:normAutofit fontScale="90000"/>
          </a:bodyPr>
          <a:lstStyle/>
          <a:p>
            <a:pPr indent="0" lvl="0" marL="0" rtl="0" algn="l">
              <a:spcBef>
                <a:spcPts val="0"/>
              </a:spcBef>
              <a:spcAft>
                <a:spcPts val="0"/>
              </a:spcAft>
              <a:buNone/>
            </a:pPr>
            <a:r>
              <a:rPr lang="en-US">
                <a:latin typeface="Spectral"/>
                <a:ea typeface="Spectral"/>
                <a:cs typeface="Spectral"/>
                <a:sym typeface="Spectral"/>
              </a:rPr>
              <a:t>Obstacles to Arbitrage</a:t>
            </a:r>
            <a:endParaRPr>
              <a:latin typeface="Spectral"/>
              <a:ea typeface="Spectral"/>
              <a:cs typeface="Spectral"/>
              <a:sym typeface="Spectral"/>
            </a:endParaRPr>
          </a:p>
        </p:txBody>
      </p:sp>
      <p:sp>
        <p:nvSpPr>
          <p:cNvPr id="318" name="Google Shape;318;g39f29d46126_2_304"/>
          <p:cNvSpPr txBox="1"/>
          <p:nvPr>
            <p:ph idx="1" type="body"/>
          </p:nvPr>
        </p:nvSpPr>
        <p:spPr>
          <a:xfrm>
            <a:off x="1057050" y="1738375"/>
            <a:ext cx="3004800" cy="3900600"/>
          </a:xfrm>
          <a:prstGeom prst="rect">
            <a:avLst/>
          </a:prstGeom>
        </p:spPr>
        <p:txBody>
          <a:bodyPr anchorCtr="0" anchor="t" bIns="45700" lIns="91425" spcFirstLastPara="1" rIns="91425" wrap="square" tIns="45700">
            <a:normAutofit lnSpcReduction="10000"/>
          </a:bodyPr>
          <a:lstStyle/>
          <a:p>
            <a:pPr indent="-342900" lvl="0" marL="457200" rtl="0" algn="l">
              <a:spcBef>
                <a:spcPts val="1000"/>
              </a:spcBef>
              <a:spcAft>
                <a:spcPts val="0"/>
              </a:spcAft>
              <a:buSzPts val="1800"/>
              <a:buFont typeface="Spectral"/>
              <a:buChar char="●"/>
            </a:pPr>
            <a:r>
              <a:rPr b="0" lang="en-US">
                <a:latin typeface="Spectral"/>
                <a:ea typeface="Spectral"/>
                <a:cs typeface="Spectral"/>
                <a:sym typeface="Spectral"/>
              </a:rPr>
              <a:t>Trade size limits on major exchanges (ex. $850 cap on investments per trader per question on PredictIt)</a:t>
            </a:r>
            <a:endParaRPr b="0">
              <a:latin typeface="Spectral"/>
              <a:ea typeface="Spectral"/>
              <a:cs typeface="Spectral"/>
              <a:sym typeface="Spectral"/>
            </a:endParaRPr>
          </a:p>
          <a:p>
            <a:pPr indent="-342900" lvl="0" marL="457200" rtl="0" algn="l">
              <a:spcBef>
                <a:spcPts val="0"/>
              </a:spcBef>
              <a:spcAft>
                <a:spcPts val="0"/>
              </a:spcAft>
              <a:buSzPts val="1800"/>
              <a:buFont typeface="Spectral"/>
              <a:buChar char="●"/>
            </a:pPr>
            <a:r>
              <a:rPr b="0" lang="en-US">
                <a:latin typeface="Spectral"/>
                <a:ea typeface="Spectral"/>
                <a:cs typeface="Spectral"/>
                <a:sym typeface="Spectral"/>
              </a:rPr>
              <a:t>Illiquidity</a:t>
            </a:r>
            <a:endParaRPr b="0">
              <a:latin typeface="Spectral"/>
              <a:ea typeface="Spectral"/>
              <a:cs typeface="Spectral"/>
              <a:sym typeface="Spectral"/>
            </a:endParaRPr>
          </a:p>
          <a:p>
            <a:pPr indent="-342900" lvl="0" marL="457200" rtl="0" algn="l">
              <a:spcBef>
                <a:spcPts val="0"/>
              </a:spcBef>
              <a:spcAft>
                <a:spcPts val="0"/>
              </a:spcAft>
              <a:buSzPts val="1800"/>
              <a:buFont typeface="Spectral"/>
              <a:buChar char="●"/>
            </a:pPr>
            <a:r>
              <a:rPr b="0" lang="en-US">
                <a:latin typeface="Spectral"/>
                <a:ea typeface="Spectral"/>
                <a:cs typeface="Spectral"/>
                <a:sym typeface="Spectral"/>
              </a:rPr>
              <a:t>Slippage</a:t>
            </a:r>
            <a:endParaRPr b="0">
              <a:latin typeface="Spectral"/>
              <a:ea typeface="Spectral"/>
              <a:cs typeface="Spectral"/>
              <a:sym typeface="Spectral"/>
            </a:endParaRPr>
          </a:p>
          <a:p>
            <a:pPr indent="-342900" lvl="0" marL="457200" rtl="0" algn="l">
              <a:spcBef>
                <a:spcPts val="0"/>
              </a:spcBef>
              <a:spcAft>
                <a:spcPts val="0"/>
              </a:spcAft>
              <a:buSzPts val="1800"/>
              <a:buFont typeface="Spectral"/>
              <a:buChar char="●"/>
            </a:pPr>
            <a:r>
              <a:rPr b="0" lang="en-US">
                <a:latin typeface="Spectral"/>
                <a:ea typeface="Spectral"/>
                <a:cs typeface="Spectral"/>
                <a:sym typeface="Spectral"/>
              </a:rPr>
              <a:t>Commissions and fees</a:t>
            </a:r>
            <a:endParaRPr b="0">
              <a:latin typeface="Spectral"/>
              <a:ea typeface="Spectral"/>
              <a:cs typeface="Spectral"/>
              <a:sym typeface="Spectral"/>
            </a:endParaRPr>
          </a:p>
          <a:p>
            <a:pPr indent="0" lvl="0" marL="0" rtl="0" algn="l">
              <a:spcBef>
                <a:spcPts val="1000"/>
              </a:spcBef>
              <a:spcAft>
                <a:spcPts val="0"/>
              </a:spcAft>
              <a:buNone/>
            </a:pPr>
            <a:r>
              <a:rPr b="0" lang="en-US">
                <a:latin typeface="Spectral"/>
                <a:ea typeface="Spectral"/>
                <a:cs typeface="Spectral"/>
                <a:sym typeface="Spectral"/>
              </a:rPr>
              <a:t>All of this puts a constraint on the minimum size of a viable arb trade (ex. a 1 or 2 cent profit trade is generally never viable)</a:t>
            </a:r>
            <a:endParaRPr b="0">
              <a:latin typeface="Spectral"/>
              <a:ea typeface="Spectral"/>
              <a:cs typeface="Spectral"/>
              <a:sym typeface="Spectral"/>
            </a:endParaRPr>
          </a:p>
        </p:txBody>
      </p:sp>
      <p:sp>
        <p:nvSpPr>
          <p:cNvPr id="319" name="Google Shape;319;g39f29d46126_2_304"/>
          <p:cNvSpPr txBox="1"/>
          <p:nvPr>
            <p:ph idx="12" type="sldNum"/>
          </p:nvPr>
        </p:nvSpPr>
        <p:spPr>
          <a:xfrm>
            <a:off x="10373350" y="6356349"/>
            <a:ext cx="987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0" name="Google Shape;320;g39f29d46126_2_304"/>
          <p:cNvPicPr preferRelativeResize="0"/>
          <p:nvPr/>
        </p:nvPicPr>
        <p:blipFill>
          <a:blip r:embed="rId3">
            <a:alphaModFix/>
          </a:blip>
          <a:stretch>
            <a:fillRect/>
          </a:stretch>
        </p:blipFill>
        <p:spPr>
          <a:xfrm>
            <a:off x="4392675" y="2389651"/>
            <a:ext cx="6446501" cy="1685325"/>
          </a:xfrm>
          <a:prstGeom prst="rect">
            <a:avLst/>
          </a:prstGeom>
          <a:noFill/>
          <a:ln>
            <a:noFill/>
          </a:ln>
        </p:spPr>
      </p:pic>
      <p:pic>
        <p:nvPicPr>
          <p:cNvPr id="321" name="Google Shape;321;g39f29d46126_2_304"/>
          <p:cNvPicPr preferRelativeResize="0"/>
          <p:nvPr/>
        </p:nvPicPr>
        <p:blipFill>
          <a:blip r:embed="rId4">
            <a:alphaModFix/>
          </a:blip>
          <a:stretch>
            <a:fillRect/>
          </a:stretch>
        </p:blipFill>
        <p:spPr>
          <a:xfrm>
            <a:off x="6113975" y="4216401"/>
            <a:ext cx="3412507" cy="24782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384cb68a28a_0_0"/>
          <p:cNvSpPr txBox="1"/>
          <p:nvPr>
            <p:ph type="ctrTitle"/>
          </p:nvPr>
        </p:nvSpPr>
        <p:spPr>
          <a:xfrm>
            <a:off x="6991350" y="863600"/>
            <a:ext cx="4179600" cy="3458100"/>
          </a:xfrm>
          <a:prstGeom prst="rect">
            <a:avLst/>
          </a:prstGeom>
          <a:noFill/>
          <a:ln>
            <a:noFill/>
          </a:ln>
        </p:spPr>
        <p:txBody>
          <a:bodyPr anchorCtr="0" anchor="b" bIns="45700" lIns="91425" spcFirstLastPara="1" rIns="91425" wrap="square" tIns="45700">
            <a:noAutofit/>
          </a:bodyPr>
          <a:lstStyle/>
          <a:p>
            <a:pPr indent="0" lvl="0" marL="0" rtl="0" algn="l">
              <a:lnSpc>
                <a:spcPct val="140000"/>
              </a:lnSpc>
              <a:spcBef>
                <a:spcPts val="1000"/>
              </a:spcBef>
              <a:spcAft>
                <a:spcPts val="0"/>
              </a:spcAft>
              <a:buClr>
                <a:schemeClr val="lt1"/>
              </a:buClr>
              <a:buSzPts val="1800"/>
              <a:buFont typeface="Arial"/>
              <a:buNone/>
            </a:pPr>
            <a:r>
              <a:rPr lang="en-US">
                <a:latin typeface="Spectral"/>
                <a:ea typeface="Spectral"/>
                <a:cs typeface="Spectral"/>
                <a:sym typeface="Spectral"/>
              </a:rPr>
              <a:t>Modeling Market Inefficiencies</a:t>
            </a:r>
            <a:endParaRPr>
              <a:latin typeface="Spectral"/>
              <a:ea typeface="Spectral"/>
              <a:cs typeface="Spectral"/>
              <a:sym typeface="Spectr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39f29d46126_2_101"/>
          <p:cNvSpPr txBox="1"/>
          <p:nvPr/>
        </p:nvSpPr>
        <p:spPr>
          <a:xfrm>
            <a:off x="5560975" y="2039013"/>
            <a:ext cx="5505300" cy="3522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The Bellman-Ford algorithm is a graph algorithm used to find the shortest paths from a single source vertex to all other vertices in a weighted graph.</a:t>
            </a:r>
            <a:endParaRPr sz="1600">
              <a:solidFill>
                <a:schemeClr val="dk1"/>
              </a:solidFill>
              <a:latin typeface="Spectral"/>
              <a:ea typeface="Spectral"/>
              <a:cs typeface="Spectral"/>
              <a:sym typeface="Spectral"/>
            </a:endParaRPr>
          </a:p>
          <a:p>
            <a:pPr indent="-330200" lvl="0" marL="457200" rtl="0" algn="l">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It is particularly useful for graphs with negative weight edges, which Dijkstra's algorithm cannot handle. </a:t>
            </a:r>
            <a:endParaRPr sz="1600">
              <a:solidFill>
                <a:schemeClr val="dk1"/>
              </a:solidFill>
              <a:latin typeface="Spectral"/>
              <a:ea typeface="Spectral"/>
              <a:cs typeface="Spectral"/>
              <a:sym typeface="Spectral"/>
            </a:endParaRPr>
          </a:p>
          <a:p>
            <a:pPr indent="-330200" lvl="0" marL="457200" rtl="0" algn="l">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Additionally, it can detect if there is a negative weight cycle in the graph (a cycle whose sum of edge weights is negative), in which case no solution exists.</a:t>
            </a:r>
            <a:endParaRPr sz="1600">
              <a:solidFill>
                <a:schemeClr val="dk1"/>
              </a:solidFill>
              <a:latin typeface="Spectral"/>
              <a:ea typeface="Spectral"/>
              <a:cs typeface="Spectral"/>
              <a:sym typeface="Spectral"/>
            </a:endParaRPr>
          </a:p>
          <a:p>
            <a:pPr indent="-330200" lvl="0" marL="457200" rtl="0" algn="l">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If the algorithm finds a negative cycle, it indicates the presence of an arbitrage opportunity. The negative cycle represents a sequence of currency conversions that results in a net gain.</a:t>
            </a:r>
            <a:endParaRPr sz="1600">
              <a:solidFill>
                <a:schemeClr val="dk1"/>
              </a:solidFill>
              <a:latin typeface="Spectral"/>
              <a:ea typeface="Spectral"/>
              <a:cs typeface="Spectral"/>
              <a:sym typeface="Spectral"/>
            </a:endParaRPr>
          </a:p>
          <a:p>
            <a:pPr indent="0" lvl="0" marL="0" rtl="0" algn="l">
              <a:spcBef>
                <a:spcPts val="0"/>
              </a:spcBef>
              <a:spcAft>
                <a:spcPts val="0"/>
              </a:spcAft>
              <a:buNone/>
            </a:pPr>
            <a:r>
              <a:t/>
            </a:r>
            <a:endParaRPr sz="1600">
              <a:solidFill>
                <a:schemeClr val="dk1"/>
              </a:solidFill>
              <a:latin typeface="Spectral"/>
              <a:ea typeface="Spectral"/>
              <a:cs typeface="Spectral"/>
              <a:sym typeface="Spectral"/>
            </a:endParaRPr>
          </a:p>
        </p:txBody>
      </p:sp>
      <p:sp>
        <p:nvSpPr>
          <p:cNvPr id="334" name="Google Shape;334;g39f29d46126_2_101"/>
          <p:cNvSpPr txBox="1"/>
          <p:nvPr>
            <p:ph type="title"/>
          </p:nvPr>
        </p:nvSpPr>
        <p:spPr>
          <a:xfrm>
            <a:off x="2873425" y="919825"/>
            <a:ext cx="6639000" cy="543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latin typeface="Spectral"/>
                <a:ea typeface="Spectral"/>
                <a:cs typeface="Spectral"/>
                <a:sym typeface="Spectral"/>
              </a:rPr>
              <a:t>A</a:t>
            </a:r>
            <a:r>
              <a:rPr lang="en-US">
                <a:latin typeface="Spectral"/>
                <a:ea typeface="Spectral"/>
                <a:cs typeface="Spectral"/>
                <a:sym typeface="Spectral"/>
              </a:rPr>
              <a:t>rbitrage using Bellman-Ford</a:t>
            </a:r>
            <a:endParaRPr>
              <a:latin typeface="Spectral"/>
              <a:ea typeface="Spectral"/>
              <a:cs typeface="Spectral"/>
              <a:sym typeface="Spectral"/>
            </a:endParaRPr>
          </a:p>
        </p:txBody>
      </p:sp>
      <p:sp>
        <p:nvSpPr>
          <p:cNvPr id="335" name="Google Shape;335;g39f29d46126_2_101"/>
          <p:cNvSpPr txBox="1"/>
          <p:nvPr>
            <p:ph idx="12" type="sldNum"/>
          </p:nvPr>
        </p:nvSpPr>
        <p:spPr>
          <a:xfrm>
            <a:off x="10373350" y="6356349"/>
            <a:ext cx="987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36" name="Google Shape;336;g39f29d46126_2_101"/>
          <p:cNvPicPr preferRelativeResize="0"/>
          <p:nvPr/>
        </p:nvPicPr>
        <p:blipFill>
          <a:blip r:embed="rId3">
            <a:alphaModFix/>
          </a:blip>
          <a:stretch>
            <a:fillRect/>
          </a:stretch>
        </p:blipFill>
        <p:spPr>
          <a:xfrm>
            <a:off x="379775" y="3023100"/>
            <a:ext cx="5105000" cy="3778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
          <p:cNvSpPr txBox="1"/>
          <p:nvPr>
            <p:ph type="title"/>
          </p:nvPr>
        </p:nvSpPr>
        <p:spPr>
          <a:xfrm>
            <a:off x="1333500" y="1020445"/>
            <a:ext cx="2895600" cy="132556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Arial"/>
              <a:buNone/>
            </a:pPr>
            <a:r>
              <a:rPr lang="en-US">
                <a:latin typeface="Spectral"/>
                <a:ea typeface="Spectral"/>
                <a:cs typeface="Spectral"/>
                <a:sym typeface="Spectral"/>
              </a:rPr>
              <a:t>AGENDA</a:t>
            </a:r>
            <a:endParaRPr>
              <a:latin typeface="Spectral"/>
              <a:ea typeface="Spectral"/>
              <a:cs typeface="Spectral"/>
              <a:sym typeface="Spectral"/>
            </a:endParaRPr>
          </a:p>
        </p:txBody>
      </p:sp>
      <p:sp>
        <p:nvSpPr>
          <p:cNvPr id="208" name="Google Shape;208;p2"/>
          <p:cNvSpPr txBox="1"/>
          <p:nvPr/>
        </p:nvSpPr>
        <p:spPr>
          <a:xfrm>
            <a:off x="1015225" y="2484450"/>
            <a:ext cx="4077300" cy="27891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0"/>
              </a:spcBef>
              <a:spcAft>
                <a:spcPts val="0"/>
              </a:spcAft>
              <a:buClr>
                <a:schemeClr val="lt1"/>
              </a:buClr>
              <a:buSzPts val="1800"/>
              <a:buFont typeface="Arial"/>
              <a:buNone/>
            </a:pPr>
            <a:r>
              <a:rPr lang="en-US" sz="1800">
                <a:solidFill>
                  <a:schemeClr val="lt1"/>
                </a:solidFill>
                <a:latin typeface="Spectral"/>
                <a:ea typeface="Spectral"/>
                <a:cs typeface="Spectral"/>
                <a:sym typeface="Spectral"/>
              </a:rPr>
              <a:t>Placement Updates</a:t>
            </a:r>
            <a:endParaRPr sz="1800">
              <a:solidFill>
                <a:schemeClr val="lt1"/>
              </a:solidFill>
              <a:latin typeface="Spectral"/>
              <a:ea typeface="Spectral"/>
              <a:cs typeface="Spectral"/>
              <a:sym typeface="Spectral"/>
            </a:endParaRPr>
          </a:p>
          <a:p>
            <a:pPr indent="0" lvl="0" marL="0" marR="0" rtl="0" algn="l">
              <a:lnSpc>
                <a:spcPct val="140000"/>
              </a:lnSpc>
              <a:spcBef>
                <a:spcPts val="0"/>
              </a:spcBef>
              <a:spcAft>
                <a:spcPts val="0"/>
              </a:spcAft>
              <a:buClr>
                <a:schemeClr val="lt1"/>
              </a:buClr>
              <a:buSzPts val="1800"/>
              <a:buFont typeface="Arial"/>
              <a:buNone/>
            </a:pPr>
            <a:r>
              <a:rPr lang="en-US" sz="1800">
                <a:solidFill>
                  <a:schemeClr val="lt1"/>
                </a:solidFill>
                <a:latin typeface="Spectral"/>
                <a:ea typeface="Spectral"/>
                <a:cs typeface="Spectral"/>
                <a:sym typeface="Spectral"/>
              </a:rPr>
              <a:t>What is an Election Market?</a:t>
            </a:r>
            <a:endParaRPr sz="1800">
              <a:solidFill>
                <a:schemeClr val="lt1"/>
              </a:solidFill>
              <a:latin typeface="Spectral"/>
              <a:ea typeface="Spectral"/>
              <a:cs typeface="Spectral"/>
              <a:sym typeface="Spectral"/>
            </a:endParaRPr>
          </a:p>
          <a:p>
            <a:pPr indent="0" lvl="0" marL="0" rtl="0" algn="l">
              <a:lnSpc>
                <a:spcPct val="140000"/>
              </a:lnSpc>
              <a:spcBef>
                <a:spcPts val="0"/>
              </a:spcBef>
              <a:spcAft>
                <a:spcPts val="0"/>
              </a:spcAft>
              <a:buClr>
                <a:schemeClr val="lt1"/>
              </a:buClr>
              <a:buSzPts val="1800"/>
              <a:buFont typeface="Arial"/>
              <a:buNone/>
            </a:pPr>
            <a:r>
              <a:rPr lang="en-US" sz="1800">
                <a:solidFill>
                  <a:schemeClr val="lt1"/>
                </a:solidFill>
                <a:latin typeface="Spectral"/>
                <a:ea typeface="Spectral"/>
                <a:cs typeface="Spectral"/>
                <a:sym typeface="Spectral"/>
                <a:extLst>
                  <a:ext uri="http://customooxmlschemas.google.com/">
                    <go:slidesCustomData xmlns:go="http://customooxmlschemas.google.com/" textRoundtripDataId="0"/>
                  </a:ext>
                </a:extLst>
              </a:rPr>
              <a:t>Volatility From Election Events</a:t>
            </a:r>
            <a:endParaRPr sz="1800">
              <a:solidFill>
                <a:schemeClr val="lt1"/>
              </a:solidFill>
              <a:latin typeface="Spectral"/>
              <a:ea typeface="Spectral"/>
              <a:cs typeface="Spectral"/>
              <a:sym typeface="Spectral"/>
            </a:endParaRPr>
          </a:p>
          <a:p>
            <a:pPr indent="0" lvl="0" marL="0" marR="0" rtl="0" algn="l">
              <a:lnSpc>
                <a:spcPct val="140000"/>
              </a:lnSpc>
              <a:spcBef>
                <a:spcPts val="0"/>
              </a:spcBef>
              <a:spcAft>
                <a:spcPts val="0"/>
              </a:spcAft>
              <a:buClr>
                <a:schemeClr val="lt1"/>
              </a:buClr>
              <a:buSzPts val="1800"/>
              <a:buFont typeface="Arial"/>
              <a:buNone/>
            </a:pPr>
            <a:r>
              <a:rPr lang="en-US" sz="1800">
                <a:solidFill>
                  <a:schemeClr val="lt1"/>
                </a:solidFill>
                <a:latin typeface="Spectral"/>
                <a:ea typeface="Spectral"/>
                <a:cs typeface="Spectral"/>
                <a:sym typeface="Spectral"/>
                <a:extLst>
                  <a:ext uri="http://customooxmlschemas.google.com/">
                    <go:slidesCustomData xmlns:go="http://customooxmlschemas.google.com/" textRoundtripDataId="1"/>
                  </a:ext>
                </a:extLst>
              </a:rPr>
              <a:t>Arbitrage Opportunities</a:t>
            </a:r>
            <a:endParaRPr sz="1800">
              <a:solidFill>
                <a:schemeClr val="lt1"/>
              </a:solidFill>
              <a:latin typeface="Spectral"/>
              <a:ea typeface="Spectral"/>
              <a:cs typeface="Spectral"/>
              <a:sym typeface="Spectral"/>
            </a:endParaRPr>
          </a:p>
          <a:p>
            <a:pPr indent="0" lvl="0" marL="0" marR="0" rtl="0" algn="l">
              <a:lnSpc>
                <a:spcPct val="140000"/>
              </a:lnSpc>
              <a:spcBef>
                <a:spcPts val="0"/>
              </a:spcBef>
              <a:spcAft>
                <a:spcPts val="0"/>
              </a:spcAft>
              <a:buClr>
                <a:schemeClr val="lt1"/>
              </a:buClr>
              <a:buSzPts val="1800"/>
              <a:buFont typeface="Arial"/>
              <a:buNone/>
            </a:pPr>
            <a:r>
              <a:rPr lang="en-US" sz="1800">
                <a:solidFill>
                  <a:schemeClr val="lt1"/>
                </a:solidFill>
                <a:latin typeface="Spectral"/>
                <a:ea typeface="Spectral"/>
                <a:cs typeface="Spectral"/>
                <a:sym typeface="Spectral"/>
                <a:extLst>
                  <a:ext uri="http://customooxmlschemas.google.com/">
                    <go:slidesCustomData xmlns:go="http://customooxmlschemas.google.com/" textRoundtripDataId="2"/>
                  </a:ext>
                </a:extLst>
              </a:rPr>
              <a:t>Modeling Inefficiencies</a:t>
            </a:r>
            <a:endParaRPr sz="1800">
              <a:solidFill>
                <a:schemeClr val="lt1"/>
              </a:solidFill>
              <a:latin typeface="Spectral"/>
              <a:ea typeface="Spectral"/>
              <a:cs typeface="Spectral"/>
              <a:sym typeface="Spectral"/>
            </a:endParaRPr>
          </a:p>
          <a:p>
            <a:pPr indent="0" lvl="0" marL="0" marR="0" rtl="0" algn="l">
              <a:lnSpc>
                <a:spcPct val="140000"/>
              </a:lnSpc>
              <a:spcBef>
                <a:spcPts val="0"/>
              </a:spcBef>
              <a:spcAft>
                <a:spcPts val="0"/>
              </a:spcAft>
              <a:buClr>
                <a:schemeClr val="lt1"/>
              </a:buClr>
              <a:buSzPts val="1800"/>
              <a:buFont typeface="Arial"/>
              <a:buNone/>
            </a:pPr>
            <a:r>
              <a:t/>
            </a:r>
            <a:endParaRPr sz="1800">
              <a:solidFill>
                <a:schemeClr val="lt1"/>
              </a:solidFill>
              <a:latin typeface="Spectral"/>
              <a:ea typeface="Spectral"/>
              <a:cs typeface="Spectral"/>
              <a:sym typeface="Spectral"/>
            </a:endParaRPr>
          </a:p>
          <a:p>
            <a:pPr indent="0" lvl="0" marL="0" marR="0" rtl="0" algn="l">
              <a:lnSpc>
                <a:spcPct val="140000"/>
              </a:lnSpc>
              <a:spcBef>
                <a:spcPts val="0"/>
              </a:spcBef>
              <a:spcAft>
                <a:spcPts val="0"/>
              </a:spcAft>
              <a:buClr>
                <a:schemeClr val="lt1"/>
              </a:buClr>
              <a:buSzPts val="1800"/>
              <a:buFont typeface="Arial"/>
              <a:buNone/>
            </a:pPr>
            <a:r>
              <a:t/>
            </a:r>
            <a:endParaRPr sz="1800">
              <a:solidFill>
                <a:schemeClr val="lt1"/>
              </a:solidFill>
              <a:latin typeface="Spectral"/>
              <a:ea typeface="Spectral"/>
              <a:cs typeface="Spectral"/>
              <a:sym typeface="Spectr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39ec3a994fd_0_148"/>
          <p:cNvSpPr txBox="1"/>
          <p:nvPr>
            <p:ph type="title"/>
          </p:nvPr>
        </p:nvSpPr>
        <p:spPr>
          <a:xfrm>
            <a:off x="1322318" y="268360"/>
            <a:ext cx="7288200" cy="2121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latin typeface="Spectral"/>
                <a:ea typeface="Spectral"/>
                <a:cs typeface="Spectral"/>
                <a:sym typeface="Spectral"/>
              </a:rPr>
              <a:t>Statistical Arbitrage</a:t>
            </a:r>
            <a:endParaRPr>
              <a:latin typeface="Spectral"/>
              <a:ea typeface="Spectral"/>
              <a:cs typeface="Spectral"/>
              <a:sym typeface="Spectral"/>
            </a:endParaRPr>
          </a:p>
        </p:txBody>
      </p:sp>
      <p:sp>
        <p:nvSpPr>
          <p:cNvPr id="343" name="Google Shape;343;g39ec3a994fd_0_148"/>
          <p:cNvSpPr txBox="1"/>
          <p:nvPr>
            <p:ph idx="1" type="body"/>
          </p:nvPr>
        </p:nvSpPr>
        <p:spPr>
          <a:xfrm>
            <a:off x="1322388" y="2763078"/>
            <a:ext cx="7288200" cy="3407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800"/>
              <a:buFont typeface="Arial"/>
              <a:buNone/>
            </a:pPr>
            <a:r>
              <a:rPr lang="en-US">
                <a:latin typeface="Spectral"/>
                <a:ea typeface="Spectral"/>
                <a:cs typeface="Spectral"/>
                <a:sym typeface="Spectral"/>
              </a:rPr>
              <a:t>Highly technical and computational approach to arb</a:t>
            </a:r>
            <a:endParaRPr>
              <a:latin typeface="Spectral"/>
              <a:ea typeface="Spectral"/>
              <a:cs typeface="Spectral"/>
              <a:sym typeface="Spectral"/>
            </a:endParaRPr>
          </a:p>
          <a:p>
            <a:pPr indent="-283464" lvl="1" marL="283464" rtl="0" algn="l">
              <a:lnSpc>
                <a:spcPct val="100000"/>
              </a:lnSpc>
              <a:spcBef>
                <a:spcPts val="1000"/>
              </a:spcBef>
              <a:spcAft>
                <a:spcPts val="0"/>
              </a:spcAft>
              <a:buClr>
                <a:schemeClr val="dk1"/>
              </a:buClr>
              <a:buSzPts val="1800"/>
              <a:buFont typeface="Spectral"/>
              <a:buChar char="•"/>
            </a:pPr>
            <a:r>
              <a:rPr lang="en-US">
                <a:latin typeface="Spectral"/>
                <a:ea typeface="Spectral"/>
                <a:cs typeface="Spectral"/>
                <a:sym typeface="Spectral"/>
              </a:rPr>
              <a:t>Instead of the same security being traded on different markets, two or more highly correlated securities are traded on the same market to take advantage of inefficient relative pricing while maintaining market neutrality</a:t>
            </a:r>
            <a:endParaRPr>
              <a:latin typeface="Spectral"/>
              <a:ea typeface="Spectral"/>
              <a:cs typeface="Spectral"/>
              <a:sym typeface="Spectral"/>
            </a:endParaRPr>
          </a:p>
          <a:p>
            <a:pPr indent="-283464" lvl="1" marL="283464" rtl="0" algn="l">
              <a:lnSpc>
                <a:spcPct val="100000"/>
              </a:lnSpc>
              <a:spcBef>
                <a:spcPts val="1000"/>
              </a:spcBef>
              <a:spcAft>
                <a:spcPts val="0"/>
              </a:spcAft>
              <a:buSzPts val="1800"/>
              <a:buFont typeface="Spectral"/>
              <a:buChar char="•"/>
            </a:pPr>
            <a:r>
              <a:rPr lang="en-US">
                <a:latin typeface="Spectral"/>
                <a:ea typeface="Spectral"/>
                <a:cs typeface="Spectral"/>
                <a:sym typeface="Spectral"/>
              </a:rPr>
              <a:t>The strategy relies on mean reversion - it assumes that price divergence between the assets will tend toward 0 instead of further expanding</a:t>
            </a:r>
            <a:endParaRPr>
              <a:latin typeface="Spectral"/>
              <a:ea typeface="Spectral"/>
              <a:cs typeface="Spectral"/>
              <a:sym typeface="Spectral"/>
            </a:endParaRPr>
          </a:p>
          <a:p>
            <a:pPr indent="-283464" lvl="1" marL="283464" rtl="0" algn="l">
              <a:lnSpc>
                <a:spcPct val="100000"/>
              </a:lnSpc>
              <a:spcBef>
                <a:spcPts val="1000"/>
              </a:spcBef>
              <a:spcAft>
                <a:spcPts val="0"/>
              </a:spcAft>
              <a:buSzPts val="1800"/>
              <a:buFont typeface="Spectral"/>
              <a:buChar char="•"/>
            </a:pPr>
            <a:r>
              <a:rPr lang="en-US">
                <a:latin typeface="Spectral"/>
                <a:ea typeface="Spectral"/>
                <a:cs typeface="Spectral"/>
                <a:sym typeface="Spectral"/>
              </a:rPr>
              <a:t>In practice, these price divergences might only last for small fractions of a second - that’s where HFT comes into play</a:t>
            </a:r>
            <a:endParaRPr>
              <a:latin typeface="Spectral"/>
              <a:ea typeface="Spectral"/>
              <a:cs typeface="Spectral"/>
              <a:sym typeface="Spectral"/>
            </a:endParaRPr>
          </a:p>
        </p:txBody>
      </p:sp>
      <p:sp>
        <p:nvSpPr>
          <p:cNvPr id="344" name="Google Shape;344;g39ec3a994fd_0_148"/>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45" name="Google Shape;345;g39ec3a994fd_0_148"/>
          <p:cNvPicPr preferRelativeResize="0"/>
          <p:nvPr/>
        </p:nvPicPr>
        <p:blipFill>
          <a:blip r:embed="rId3">
            <a:alphaModFix/>
          </a:blip>
          <a:stretch>
            <a:fillRect/>
          </a:stretch>
        </p:blipFill>
        <p:spPr>
          <a:xfrm>
            <a:off x="5113825" y="173049"/>
            <a:ext cx="5673301" cy="2527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39f29d46126_2_406"/>
          <p:cNvSpPr txBox="1"/>
          <p:nvPr>
            <p:ph type="title"/>
          </p:nvPr>
        </p:nvSpPr>
        <p:spPr>
          <a:xfrm>
            <a:off x="1322318" y="268360"/>
            <a:ext cx="7288200" cy="2121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latin typeface="Spectral"/>
                <a:ea typeface="Spectral"/>
                <a:cs typeface="Spectral"/>
                <a:sym typeface="Spectral"/>
              </a:rPr>
              <a:t>Summary</a:t>
            </a:r>
            <a:endParaRPr>
              <a:latin typeface="Spectral"/>
              <a:ea typeface="Spectral"/>
              <a:cs typeface="Spectral"/>
              <a:sym typeface="Spectral"/>
            </a:endParaRPr>
          </a:p>
        </p:txBody>
      </p:sp>
      <p:sp>
        <p:nvSpPr>
          <p:cNvPr id="352" name="Google Shape;352;g39f29d46126_2_406"/>
          <p:cNvSpPr txBox="1"/>
          <p:nvPr>
            <p:ph idx="1" type="body"/>
          </p:nvPr>
        </p:nvSpPr>
        <p:spPr>
          <a:xfrm>
            <a:off x="1322388" y="2763078"/>
            <a:ext cx="7288200" cy="3407100"/>
          </a:xfrm>
          <a:prstGeom prst="rect">
            <a:avLst/>
          </a:prstGeom>
          <a:noFill/>
          <a:ln>
            <a:noFill/>
          </a:ln>
        </p:spPr>
        <p:txBody>
          <a:bodyPr anchorCtr="0" anchor="t" bIns="45700" lIns="91425" spcFirstLastPara="1" rIns="91425" wrap="square" tIns="45700">
            <a:normAutofit/>
          </a:bodyPr>
          <a:lstStyle/>
          <a:p>
            <a:pPr indent="-283464" lvl="1" marL="283464" rtl="0" algn="l">
              <a:lnSpc>
                <a:spcPct val="100000"/>
              </a:lnSpc>
              <a:spcBef>
                <a:spcPts val="1000"/>
              </a:spcBef>
              <a:spcAft>
                <a:spcPts val="0"/>
              </a:spcAft>
              <a:buSzPts val="1800"/>
              <a:buFont typeface="Spectral"/>
              <a:buChar char="•"/>
            </a:pPr>
            <a:r>
              <a:rPr b="1" lang="en-US">
                <a:latin typeface="Spectral"/>
                <a:ea typeface="Spectral"/>
                <a:cs typeface="Spectral"/>
                <a:sym typeface="Spectral"/>
              </a:rPr>
              <a:t>Prediction markets are a new, developing form of </a:t>
            </a:r>
            <a:r>
              <a:rPr b="1" lang="en-US">
                <a:latin typeface="Spectral"/>
                <a:ea typeface="Spectral"/>
                <a:cs typeface="Spectral"/>
                <a:sym typeface="Spectral"/>
              </a:rPr>
              <a:t>exchange</a:t>
            </a:r>
            <a:endParaRPr b="1">
              <a:latin typeface="Spectral"/>
              <a:ea typeface="Spectral"/>
              <a:cs typeface="Spectral"/>
              <a:sym typeface="Spectral"/>
            </a:endParaRPr>
          </a:p>
          <a:p>
            <a:pPr indent="-283464" lvl="1" marL="283464" rtl="0" algn="l">
              <a:lnSpc>
                <a:spcPct val="100000"/>
              </a:lnSpc>
              <a:spcBef>
                <a:spcPts val="1000"/>
              </a:spcBef>
              <a:spcAft>
                <a:spcPts val="0"/>
              </a:spcAft>
              <a:buSzPts val="1800"/>
              <a:buFont typeface="Spectral"/>
              <a:buChar char="•"/>
            </a:pPr>
            <a:r>
              <a:rPr lang="en-US">
                <a:latin typeface="Spectral"/>
                <a:ea typeface="Spectral"/>
                <a:cs typeface="Spectral"/>
                <a:sym typeface="Spectral"/>
              </a:rPr>
              <a:t>Despite this, they resemble other market structures that we’ve discussed (options, futures, etc.)</a:t>
            </a:r>
            <a:endParaRPr>
              <a:latin typeface="Spectral"/>
              <a:ea typeface="Spectral"/>
              <a:cs typeface="Spectral"/>
              <a:sym typeface="Spectral"/>
            </a:endParaRPr>
          </a:p>
          <a:p>
            <a:pPr indent="-283464" lvl="1" marL="283464" rtl="0" algn="l">
              <a:lnSpc>
                <a:spcPct val="100000"/>
              </a:lnSpc>
              <a:spcBef>
                <a:spcPts val="1000"/>
              </a:spcBef>
              <a:spcAft>
                <a:spcPts val="0"/>
              </a:spcAft>
              <a:buSzPts val="1800"/>
              <a:buFont typeface="Spectral"/>
              <a:buChar char="•"/>
            </a:pPr>
            <a:r>
              <a:rPr lang="en-US">
                <a:latin typeface="Spectral"/>
                <a:ea typeface="Spectral"/>
                <a:cs typeface="Spectral"/>
                <a:sym typeface="Spectral"/>
              </a:rPr>
              <a:t>They are INEFFICIENT, meaning that they don’t have all information “priced in”  since they are much more psychological and have “insider trading”</a:t>
            </a:r>
            <a:endParaRPr>
              <a:latin typeface="Spectral"/>
              <a:ea typeface="Spectral"/>
              <a:cs typeface="Spectral"/>
              <a:sym typeface="Spectral"/>
            </a:endParaRPr>
          </a:p>
          <a:p>
            <a:pPr indent="-285750" lvl="2" marL="566928" rtl="0" algn="l">
              <a:lnSpc>
                <a:spcPct val="100000"/>
              </a:lnSpc>
              <a:spcBef>
                <a:spcPts val="1000"/>
              </a:spcBef>
              <a:spcAft>
                <a:spcPts val="0"/>
              </a:spcAft>
              <a:buSzPts val="1800"/>
              <a:buFont typeface="Spectral"/>
              <a:buChar char="•"/>
            </a:pPr>
            <a:r>
              <a:rPr lang="en-US">
                <a:latin typeface="Spectral"/>
                <a:ea typeface="Spectral"/>
                <a:cs typeface="Spectral"/>
                <a:sym typeface="Spectral"/>
              </a:rPr>
              <a:t>During elections, this provides </a:t>
            </a:r>
            <a:r>
              <a:rPr i="1" lang="en-US">
                <a:latin typeface="Spectral"/>
                <a:ea typeface="Spectral"/>
                <a:cs typeface="Spectral"/>
                <a:sym typeface="Spectral"/>
              </a:rPr>
              <a:t>even more </a:t>
            </a:r>
            <a:r>
              <a:rPr lang="en-US">
                <a:latin typeface="Spectral"/>
                <a:ea typeface="Spectral"/>
                <a:cs typeface="Spectral"/>
                <a:sym typeface="Spectral"/>
              </a:rPr>
              <a:t>opportunities</a:t>
            </a:r>
            <a:endParaRPr>
              <a:latin typeface="Spectral"/>
              <a:ea typeface="Spectral"/>
              <a:cs typeface="Spectral"/>
              <a:sym typeface="Spectral"/>
            </a:endParaRPr>
          </a:p>
          <a:p>
            <a:pPr indent="-283464" lvl="1" marL="283464" rtl="0" algn="l">
              <a:lnSpc>
                <a:spcPct val="100000"/>
              </a:lnSpc>
              <a:spcBef>
                <a:spcPts val="1000"/>
              </a:spcBef>
              <a:spcAft>
                <a:spcPts val="0"/>
              </a:spcAft>
              <a:buSzPts val="1800"/>
              <a:buFont typeface="Spectral"/>
              <a:buChar char="•"/>
            </a:pPr>
            <a:r>
              <a:rPr lang="en-US">
                <a:latin typeface="Spectral"/>
                <a:ea typeface="Spectral"/>
                <a:cs typeface="Spectral"/>
                <a:sym typeface="Spectral"/>
              </a:rPr>
              <a:t>This presents opportunity for arbitrage</a:t>
            </a:r>
            <a:endParaRPr>
              <a:latin typeface="Spectral"/>
              <a:ea typeface="Spectral"/>
              <a:cs typeface="Spectral"/>
              <a:sym typeface="Spectral"/>
            </a:endParaRPr>
          </a:p>
        </p:txBody>
      </p:sp>
      <p:sp>
        <p:nvSpPr>
          <p:cNvPr id="353" name="Google Shape;353;g39f29d46126_2_406"/>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28980c813b1_0_0"/>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360" name="Google Shape;360;g28980c813b1_0_0"/>
          <p:cNvSpPr txBox="1"/>
          <p:nvPr/>
        </p:nvSpPr>
        <p:spPr>
          <a:xfrm>
            <a:off x="3836700" y="1262554"/>
            <a:ext cx="4518600" cy="627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Spectral"/>
                <a:ea typeface="Spectral"/>
                <a:cs typeface="Spectral"/>
                <a:sym typeface="Spectral"/>
              </a:rPr>
              <a:t>Social Links</a:t>
            </a:r>
            <a:endParaRPr b="0" i="0" sz="3200" u="none" cap="none" strike="noStrike">
              <a:solidFill>
                <a:schemeClr val="dk1"/>
              </a:solidFill>
              <a:latin typeface="Spectral"/>
              <a:ea typeface="Spectral"/>
              <a:cs typeface="Spectral"/>
              <a:sym typeface="Spectral"/>
            </a:endParaRPr>
          </a:p>
        </p:txBody>
      </p:sp>
      <p:pic>
        <p:nvPicPr>
          <p:cNvPr id="361" name="Google Shape;361;g28980c813b1_0_0"/>
          <p:cNvPicPr preferRelativeResize="0"/>
          <p:nvPr/>
        </p:nvPicPr>
        <p:blipFill rotWithShape="1">
          <a:blip r:embed="rId3">
            <a:alphaModFix/>
          </a:blip>
          <a:srcRect b="0" l="0" r="0" t="0"/>
          <a:stretch/>
        </p:blipFill>
        <p:spPr>
          <a:xfrm>
            <a:off x="4212387" y="3737875"/>
            <a:ext cx="837650" cy="837650"/>
          </a:xfrm>
          <a:prstGeom prst="rect">
            <a:avLst/>
          </a:prstGeom>
          <a:noFill/>
          <a:ln>
            <a:noFill/>
          </a:ln>
        </p:spPr>
      </p:pic>
      <p:sp>
        <p:nvSpPr>
          <p:cNvPr id="362" name="Google Shape;362;g28980c813b1_0_0"/>
          <p:cNvSpPr txBox="1"/>
          <p:nvPr/>
        </p:nvSpPr>
        <p:spPr>
          <a:xfrm>
            <a:off x="5411600" y="2648988"/>
            <a:ext cx="2602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Spectral"/>
                <a:ea typeface="Spectral"/>
                <a:cs typeface="Spectral"/>
                <a:sym typeface="Spectral"/>
              </a:rPr>
              <a:t>@cwruquants</a:t>
            </a:r>
            <a:endParaRPr b="0" i="0" sz="2800" u="none" cap="none" strike="noStrike">
              <a:solidFill>
                <a:schemeClr val="dk1"/>
              </a:solidFill>
              <a:latin typeface="Spectral"/>
              <a:ea typeface="Spectral"/>
              <a:cs typeface="Spectral"/>
              <a:sym typeface="Spectral"/>
            </a:endParaRPr>
          </a:p>
        </p:txBody>
      </p:sp>
      <p:sp>
        <p:nvSpPr>
          <p:cNvPr id="363" name="Google Shape;363;g28980c813b1_0_0"/>
          <p:cNvSpPr txBox="1"/>
          <p:nvPr/>
        </p:nvSpPr>
        <p:spPr>
          <a:xfrm>
            <a:off x="5411600" y="3848888"/>
            <a:ext cx="2602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Spectral"/>
                <a:ea typeface="Spectral"/>
                <a:cs typeface="Spectral"/>
                <a:sym typeface="Spectral"/>
              </a:rPr>
              <a:t>@cwruquants</a:t>
            </a:r>
            <a:endParaRPr b="0" i="0" sz="2800" u="none" cap="none" strike="noStrike">
              <a:solidFill>
                <a:schemeClr val="dk1"/>
              </a:solidFill>
              <a:latin typeface="Spectral"/>
              <a:ea typeface="Spectral"/>
              <a:cs typeface="Spectral"/>
              <a:sym typeface="Spectral"/>
            </a:endParaRPr>
          </a:p>
        </p:txBody>
      </p:sp>
      <p:pic>
        <p:nvPicPr>
          <p:cNvPr id="364" name="Google Shape;364;g28980c813b1_0_0"/>
          <p:cNvPicPr preferRelativeResize="0"/>
          <p:nvPr/>
        </p:nvPicPr>
        <p:blipFill rotWithShape="1">
          <a:blip r:embed="rId4">
            <a:alphaModFix/>
          </a:blip>
          <a:srcRect b="0" l="0" r="0" t="0"/>
          <a:stretch/>
        </p:blipFill>
        <p:spPr>
          <a:xfrm>
            <a:off x="4212385" y="5064780"/>
            <a:ext cx="837652" cy="837668"/>
          </a:xfrm>
          <a:prstGeom prst="rect">
            <a:avLst/>
          </a:prstGeom>
          <a:noFill/>
          <a:ln>
            <a:noFill/>
          </a:ln>
        </p:spPr>
      </p:pic>
      <p:sp>
        <p:nvSpPr>
          <p:cNvPr id="365" name="Google Shape;365;g28980c813b1_0_0"/>
          <p:cNvSpPr txBox="1"/>
          <p:nvPr/>
        </p:nvSpPr>
        <p:spPr>
          <a:xfrm>
            <a:off x="5411600" y="5087100"/>
            <a:ext cx="2602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Spectral"/>
                <a:ea typeface="Spectral"/>
                <a:cs typeface="Spectral"/>
                <a:sym typeface="Spectral"/>
              </a:rPr>
              <a:t>@cwruquants</a:t>
            </a:r>
            <a:endParaRPr b="0" i="0" sz="2800" u="none" cap="none" strike="noStrike">
              <a:solidFill>
                <a:schemeClr val="dk1"/>
              </a:solidFill>
              <a:latin typeface="Spectral"/>
              <a:ea typeface="Spectral"/>
              <a:cs typeface="Spectral"/>
              <a:sym typeface="Spectral"/>
            </a:endParaRPr>
          </a:p>
        </p:txBody>
      </p:sp>
      <p:pic>
        <p:nvPicPr>
          <p:cNvPr id="366" name="Google Shape;366;g28980c813b1_0_0" title="Screenshot 2025-09-04 at 9.45.45 PM.png"/>
          <p:cNvPicPr preferRelativeResize="0"/>
          <p:nvPr/>
        </p:nvPicPr>
        <p:blipFill rotWithShape="1">
          <a:blip r:embed="rId5">
            <a:alphaModFix/>
          </a:blip>
          <a:srcRect b="0" l="0" r="0" t="0"/>
          <a:stretch/>
        </p:blipFill>
        <p:spPr>
          <a:xfrm>
            <a:off x="4212375" y="2537975"/>
            <a:ext cx="837650" cy="837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3"/>
          <p:cNvSpPr txBox="1"/>
          <p:nvPr>
            <p:ph type="ctrTitle"/>
          </p:nvPr>
        </p:nvSpPr>
        <p:spPr>
          <a:xfrm>
            <a:off x="4267200" y="1463336"/>
            <a:ext cx="4179600" cy="1524600"/>
          </a:xfrm>
          <a:prstGeom prst="rect">
            <a:avLst/>
          </a:prstGeom>
          <a:noFill/>
          <a:ln>
            <a:noFill/>
          </a:ln>
        </p:spPr>
        <p:txBody>
          <a:bodyPr anchorCtr="0" anchor="b" bIns="45700" lIns="91425" spcFirstLastPara="1" rIns="91425" wrap="square" tIns="45700">
            <a:noAutofit/>
          </a:bodyPr>
          <a:lstStyle/>
          <a:p>
            <a:pPr indent="0" lvl="0" marL="0" rtl="0" algn="l">
              <a:lnSpc>
                <a:spcPct val="140000"/>
              </a:lnSpc>
              <a:spcBef>
                <a:spcPts val="1000"/>
              </a:spcBef>
              <a:spcAft>
                <a:spcPts val="0"/>
              </a:spcAft>
              <a:buClr>
                <a:schemeClr val="lt1"/>
              </a:buClr>
              <a:buSzPts val="1800"/>
              <a:buFont typeface="Arial"/>
              <a:buNone/>
            </a:pPr>
            <a:r>
              <a:rPr lang="en-US">
                <a:latin typeface="Spectral"/>
                <a:ea typeface="Spectral"/>
                <a:cs typeface="Spectral"/>
                <a:sym typeface="Spectral"/>
              </a:rPr>
              <a:t>QUESTIONS </a:t>
            </a:r>
            <a:endParaRPr>
              <a:latin typeface="Spectral"/>
              <a:ea typeface="Spectral"/>
              <a:cs typeface="Spectral"/>
              <a:sym typeface="Spectral"/>
            </a:endParaRPr>
          </a:p>
          <a:p>
            <a:pPr indent="0" lvl="0" marL="0" rtl="0" algn="l">
              <a:lnSpc>
                <a:spcPct val="140000"/>
              </a:lnSpc>
              <a:spcBef>
                <a:spcPts val="1000"/>
              </a:spcBef>
              <a:spcAft>
                <a:spcPts val="0"/>
              </a:spcAft>
              <a:buClr>
                <a:schemeClr val="lt1"/>
              </a:buClr>
              <a:buSzPts val="1800"/>
              <a:buFont typeface="Arial"/>
              <a:buNone/>
            </a:pPr>
            <a:r>
              <a:rPr lang="en-US">
                <a:latin typeface="Spectral"/>
                <a:ea typeface="Spectral"/>
                <a:cs typeface="Spectral"/>
                <a:sym typeface="Spectral"/>
              </a:rPr>
              <a:t>AND ANSWERS</a:t>
            </a:r>
            <a:endParaRPr>
              <a:latin typeface="Spectral"/>
              <a:ea typeface="Spectral"/>
              <a:cs typeface="Spectral"/>
              <a:sym typeface="Spectral"/>
            </a:endParaRPr>
          </a:p>
        </p:txBody>
      </p:sp>
      <p:sp>
        <p:nvSpPr>
          <p:cNvPr id="373" name="Google Shape;373;p13"/>
          <p:cNvSpPr txBox="1"/>
          <p:nvPr>
            <p:ph idx="1" type="subTitle"/>
          </p:nvPr>
        </p:nvSpPr>
        <p:spPr>
          <a:xfrm>
            <a:off x="4267200" y="3923903"/>
            <a:ext cx="4179600" cy="28503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000"/>
              </a:spcBef>
              <a:spcAft>
                <a:spcPts val="0"/>
              </a:spcAft>
              <a:buClr>
                <a:schemeClr val="lt1"/>
              </a:buClr>
              <a:buSzPts val="1800"/>
              <a:buNone/>
            </a:pPr>
            <a:r>
              <a:t/>
            </a:r>
            <a:endParaRPr>
              <a:latin typeface="Spectral"/>
              <a:ea typeface="Spectral"/>
              <a:cs typeface="Spectral"/>
              <a:sym typeface="Spectral"/>
            </a:endParaRPr>
          </a:p>
          <a:p>
            <a:pPr indent="0" lvl="0" marL="0" rtl="0" algn="l">
              <a:lnSpc>
                <a:spcPct val="150000"/>
              </a:lnSpc>
              <a:spcBef>
                <a:spcPts val="1000"/>
              </a:spcBef>
              <a:spcAft>
                <a:spcPts val="0"/>
              </a:spcAft>
              <a:buClr>
                <a:schemeClr val="lt1"/>
              </a:buClr>
              <a:buSzPts val="1800"/>
              <a:buNone/>
            </a:pPr>
            <a:r>
              <a:rPr lang="en-US">
                <a:latin typeface="Spectral"/>
                <a:ea typeface="Spectral"/>
                <a:cs typeface="Spectral"/>
                <a:sym typeface="Spectral"/>
              </a:rPr>
              <a:t>Contact us!</a:t>
            </a:r>
            <a:endParaRPr>
              <a:latin typeface="Spectral"/>
              <a:ea typeface="Spectral"/>
              <a:cs typeface="Spectral"/>
              <a:sym typeface="Spectral"/>
            </a:endParaRPr>
          </a:p>
          <a:p>
            <a:pPr indent="0" lvl="0" marL="0" rtl="0" algn="l">
              <a:lnSpc>
                <a:spcPct val="150000"/>
              </a:lnSpc>
              <a:spcBef>
                <a:spcPts val="1000"/>
              </a:spcBef>
              <a:spcAft>
                <a:spcPts val="0"/>
              </a:spcAft>
              <a:buClr>
                <a:schemeClr val="lt1"/>
              </a:buClr>
              <a:buSzPts val="1800"/>
              <a:buNone/>
            </a:pPr>
            <a:r>
              <a:rPr lang="en-US">
                <a:latin typeface="Spectral"/>
                <a:ea typeface="Spectral"/>
                <a:cs typeface="Spectral"/>
                <a:sym typeface="Spectral"/>
              </a:rPr>
              <a:t>Email: quants@case.edu</a:t>
            </a:r>
            <a:endParaRPr>
              <a:latin typeface="Spectral"/>
              <a:ea typeface="Spectral"/>
              <a:cs typeface="Spectral"/>
              <a:sym typeface="Spectral"/>
            </a:endParaRPr>
          </a:p>
          <a:p>
            <a:pPr indent="0" lvl="0" marL="0" rtl="0" algn="l">
              <a:lnSpc>
                <a:spcPct val="150000"/>
              </a:lnSpc>
              <a:spcBef>
                <a:spcPts val="1000"/>
              </a:spcBef>
              <a:spcAft>
                <a:spcPts val="0"/>
              </a:spcAft>
              <a:buClr>
                <a:schemeClr val="lt1"/>
              </a:buClr>
              <a:buSzPts val="1800"/>
              <a:buNone/>
            </a:pPr>
            <a:r>
              <a:rPr lang="en-US">
                <a:latin typeface="Spectral"/>
                <a:ea typeface="Spectral"/>
                <a:cs typeface="Spectral"/>
                <a:sym typeface="Spectral"/>
              </a:rPr>
              <a:t>Instagram: @cwruquants</a:t>
            </a:r>
            <a:endParaRPr>
              <a:latin typeface="Spectral"/>
              <a:ea typeface="Spectral"/>
              <a:cs typeface="Spectral"/>
              <a:sym typeface="Spectr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g39e0849cee9_0_0"/>
          <p:cNvPicPr preferRelativeResize="0"/>
          <p:nvPr/>
        </p:nvPicPr>
        <p:blipFill>
          <a:blip r:embed="rId3">
            <a:alphaModFix/>
          </a:blip>
          <a:stretch>
            <a:fillRect/>
          </a:stretch>
        </p:blipFill>
        <p:spPr>
          <a:xfrm>
            <a:off x="5165650" y="2070088"/>
            <a:ext cx="1905000" cy="1905000"/>
          </a:xfrm>
          <a:prstGeom prst="rect">
            <a:avLst/>
          </a:prstGeom>
          <a:noFill/>
          <a:ln>
            <a:noFill/>
          </a:ln>
        </p:spPr>
      </p:pic>
      <p:sp>
        <p:nvSpPr>
          <p:cNvPr id="215" name="Google Shape;215;g39e0849cee9_0_0"/>
          <p:cNvSpPr txBox="1"/>
          <p:nvPr/>
        </p:nvSpPr>
        <p:spPr>
          <a:xfrm>
            <a:off x="740750" y="4172313"/>
            <a:ext cx="11007000" cy="132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800">
                <a:solidFill>
                  <a:schemeClr val="dk1"/>
                </a:solidFill>
                <a:latin typeface="Spectral"/>
                <a:ea typeface="Spectral"/>
                <a:cs typeface="Spectral"/>
                <a:sym typeface="Spectral"/>
              </a:rPr>
              <a:t>Clarity Markets Growth Intern</a:t>
            </a:r>
            <a:endParaRPr sz="2800">
              <a:solidFill>
                <a:schemeClr val="dk1"/>
              </a:solidFill>
              <a:latin typeface="Spectral"/>
              <a:ea typeface="Spectral"/>
              <a:cs typeface="Spectral"/>
              <a:sym typeface="Spectral"/>
            </a:endParaRPr>
          </a:p>
          <a:p>
            <a:pPr indent="0" lvl="0" marL="0" rtl="0" algn="ctr">
              <a:spcBef>
                <a:spcPts val="0"/>
              </a:spcBef>
              <a:spcAft>
                <a:spcPts val="0"/>
              </a:spcAft>
              <a:buNone/>
            </a:pPr>
            <a:r>
              <a:t/>
            </a:r>
            <a:endParaRPr sz="2800">
              <a:solidFill>
                <a:schemeClr val="dk1"/>
              </a:solidFill>
              <a:latin typeface="Spectral"/>
              <a:ea typeface="Spectral"/>
              <a:cs typeface="Spectral"/>
              <a:sym typeface="Spectral"/>
            </a:endParaRPr>
          </a:p>
          <a:p>
            <a:pPr indent="0" lvl="0" marL="0" rtl="0" algn="ctr">
              <a:spcBef>
                <a:spcPts val="0"/>
              </a:spcBef>
              <a:spcAft>
                <a:spcPts val="0"/>
              </a:spcAft>
              <a:buNone/>
            </a:pPr>
            <a:r>
              <a:rPr lang="en-US" sz="1800">
                <a:solidFill>
                  <a:schemeClr val="dk1"/>
                </a:solidFill>
                <a:latin typeface="Spectral"/>
                <a:ea typeface="Spectral"/>
                <a:cs typeface="Spectral"/>
                <a:sym typeface="Spectral"/>
              </a:rPr>
              <a:t>(Clarity is a startup in the prediction market space)</a:t>
            </a:r>
            <a:endParaRPr sz="1800">
              <a:solidFill>
                <a:schemeClr val="dk1"/>
              </a:solidFill>
              <a:latin typeface="Spectral"/>
              <a:ea typeface="Spectral"/>
              <a:cs typeface="Spectral"/>
              <a:sym typeface="Spectr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381228b536a_1_0"/>
          <p:cNvSpPr txBox="1"/>
          <p:nvPr>
            <p:ph type="ctrTitle"/>
          </p:nvPr>
        </p:nvSpPr>
        <p:spPr>
          <a:xfrm>
            <a:off x="6991350" y="863600"/>
            <a:ext cx="4179600" cy="3458100"/>
          </a:xfrm>
          <a:prstGeom prst="rect">
            <a:avLst/>
          </a:prstGeom>
          <a:noFill/>
          <a:ln>
            <a:noFill/>
          </a:ln>
        </p:spPr>
        <p:txBody>
          <a:bodyPr anchorCtr="0" anchor="b" bIns="45700" lIns="91425" spcFirstLastPara="1" rIns="91425" wrap="square" tIns="45700">
            <a:noAutofit/>
          </a:bodyPr>
          <a:lstStyle/>
          <a:p>
            <a:pPr indent="0" lvl="0" marL="0" rtl="0" algn="l">
              <a:lnSpc>
                <a:spcPct val="140000"/>
              </a:lnSpc>
              <a:spcBef>
                <a:spcPts val="1000"/>
              </a:spcBef>
              <a:spcAft>
                <a:spcPts val="0"/>
              </a:spcAft>
              <a:buClr>
                <a:schemeClr val="lt1"/>
              </a:buClr>
              <a:buSzPts val="1800"/>
              <a:buFont typeface="Arial"/>
              <a:buNone/>
            </a:pPr>
            <a:r>
              <a:rPr lang="en-US">
                <a:latin typeface="Spectral"/>
                <a:ea typeface="Spectral"/>
                <a:cs typeface="Spectral"/>
                <a:sym typeface="Spectral"/>
              </a:rPr>
              <a:t>Intro to Election Markets</a:t>
            </a:r>
            <a:endParaRPr>
              <a:latin typeface="Spectral"/>
              <a:ea typeface="Spectral"/>
              <a:cs typeface="Spectral"/>
              <a:sym typeface="Spectr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39ec3a994fd_0_5"/>
          <p:cNvSpPr txBox="1"/>
          <p:nvPr/>
        </p:nvSpPr>
        <p:spPr>
          <a:xfrm>
            <a:off x="1025100" y="2878925"/>
            <a:ext cx="10141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dk1"/>
                </a:solidFill>
                <a:latin typeface="Spectral"/>
                <a:ea typeface="Spectral"/>
                <a:cs typeface="Spectral"/>
                <a:sym typeface="Spectral"/>
              </a:rPr>
              <a:t>Who has heard of Kalshi, Polymarket, PredictIt?</a:t>
            </a:r>
            <a:endParaRPr sz="3300">
              <a:solidFill>
                <a:schemeClr val="dk1"/>
              </a:solidFill>
              <a:latin typeface="Spectral"/>
              <a:ea typeface="Spectral"/>
              <a:cs typeface="Spectral"/>
              <a:sym typeface="Spectr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39ec3a994fd_0_12"/>
          <p:cNvSpPr txBox="1"/>
          <p:nvPr/>
        </p:nvSpPr>
        <p:spPr>
          <a:xfrm>
            <a:off x="1025100" y="641825"/>
            <a:ext cx="10141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dk1"/>
                </a:solidFill>
                <a:latin typeface="Spectral"/>
                <a:ea typeface="Spectral"/>
                <a:cs typeface="Spectral"/>
                <a:sym typeface="Spectral"/>
              </a:rPr>
              <a:t>What exactly are these markets?</a:t>
            </a:r>
            <a:endParaRPr sz="3300">
              <a:solidFill>
                <a:schemeClr val="dk1"/>
              </a:solidFill>
              <a:latin typeface="Spectral"/>
              <a:ea typeface="Spectral"/>
              <a:cs typeface="Spectral"/>
              <a:sym typeface="Spectral"/>
            </a:endParaRPr>
          </a:p>
        </p:txBody>
      </p:sp>
      <p:sp>
        <p:nvSpPr>
          <p:cNvPr id="234" name="Google Shape;234;g39ec3a994fd_0_12"/>
          <p:cNvSpPr txBox="1"/>
          <p:nvPr/>
        </p:nvSpPr>
        <p:spPr>
          <a:xfrm>
            <a:off x="1173550" y="1723675"/>
            <a:ext cx="9315300" cy="44925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dk1"/>
              </a:buClr>
              <a:buSzPts val="2800"/>
              <a:buFont typeface="Spectral"/>
              <a:buChar char="●"/>
            </a:pPr>
            <a:r>
              <a:rPr lang="en-US" sz="2800">
                <a:solidFill>
                  <a:schemeClr val="dk1"/>
                </a:solidFill>
                <a:latin typeface="Spectral"/>
                <a:ea typeface="Spectral"/>
                <a:cs typeface="Spectral"/>
                <a:sym typeface="Spectral"/>
              </a:rPr>
              <a:t>US-regulated markets that essentially trade probabilities of real life events happening (Yes/No)</a:t>
            </a:r>
            <a:endParaRPr sz="2800">
              <a:solidFill>
                <a:schemeClr val="dk1"/>
              </a:solidFill>
              <a:latin typeface="Spectral"/>
              <a:ea typeface="Spectral"/>
              <a:cs typeface="Spectral"/>
              <a:sym typeface="Spectral"/>
            </a:endParaRPr>
          </a:p>
          <a:p>
            <a:pPr indent="-406400" lvl="1" marL="1371600" rtl="0" algn="l">
              <a:spcBef>
                <a:spcPts val="0"/>
              </a:spcBef>
              <a:spcAft>
                <a:spcPts val="0"/>
              </a:spcAft>
              <a:buClr>
                <a:schemeClr val="dk1"/>
              </a:buClr>
              <a:buSzPts val="2800"/>
              <a:buFont typeface="Spectral"/>
              <a:buChar char="○"/>
            </a:pPr>
            <a:r>
              <a:rPr lang="en-US" sz="2800">
                <a:solidFill>
                  <a:schemeClr val="dk1"/>
                </a:solidFill>
                <a:latin typeface="Spectral"/>
                <a:ea typeface="Spectral"/>
                <a:cs typeface="Spectral"/>
                <a:sym typeface="Spectral"/>
              </a:rPr>
              <a:t>If a contract is $0.65, the market thinks there is a 0.65 probability that the event happens</a:t>
            </a:r>
            <a:endParaRPr sz="2800">
              <a:solidFill>
                <a:schemeClr val="dk1"/>
              </a:solidFill>
              <a:latin typeface="Spectral"/>
              <a:ea typeface="Spectral"/>
              <a:cs typeface="Spectral"/>
              <a:sym typeface="Spectral"/>
            </a:endParaRPr>
          </a:p>
          <a:p>
            <a:pPr indent="0" lvl="0" marL="0" rtl="0" algn="l">
              <a:spcBef>
                <a:spcPts val="0"/>
              </a:spcBef>
              <a:spcAft>
                <a:spcPts val="0"/>
              </a:spcAft>
              <a:buNone/>
            </a:pPr>
            <a:r>
              <a:t/>
            </a:r>
            <a:endParaRPr sz="2800">
              <a:solidFill>
                <a:schemeClr val="dk1"/>
              </a:solidFill>
              <a:latin typeface="Spectral"/>
              <a:ea typeface="Spectral"/>
              <a:cs typeface="Spectral"/>
              <a:sym typeface="Spectral"/>
            </a:endParaRPr>
          </a:p>
          <a:p>
            <a:pPr indent="0" lvl="0" marL="457200" rtl="0" algn="l">
              <a:spcBef>
                <a:spcPts val="0"/>
              </a:spcBef>
              <a:spcAft>
                <a:spcPts val="0"/>
              </a:spcAft>
              <a:buNone/>
            </a:pPr>
            <a:r>
              <a:t/>
            </a:r>
            <a:endParaRPr sz="2800">
              <a:solidFill>
                <a:schemeClr val="dk1"/>
              </a:solidFill>
              <a:latin typeface="Spectral"/>
              <a:ea typeface="Spectral"/>
              <a:cs typeface="Spectral"/>
              <a:sym typeface="Spectral"/>
            </a:endParaRPr>
          </a:p>
        </p:txBody>
      </p:sp>
      <p:pic>
        <p:nvPicPr>
          <p:cNvPr id="235" name="Google Shape;235;g39ec3a994fd_0_12"/>
          <p:cNvPicPr preferRelativeResize="0"/>
          <p:nvPr/>
        </p:nvPicPr>
        <p:blipFill>
          <a:blip r:embed="rId3">
            <a:alphaModFix/>
          </a:blip>
          <a:stretch>
            <a:fillRect/>
          </a:stretch>
        </p:blipFill>
        <p:spPr>
          <a:xfrm>
            <a:off x="3706538" y="3611800"/>
            <a:ext cx="4249326" cy="3246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39ec3a994fd_0_28"/>
          <p:cNvSpPr txBox="1"/>
          <p:nvPr/>
        </p:nvSpPr>
        <p:spPr>
          <a:xfrm>
            <a:off x="1025100" y="641825"/>
            <a:ext cx="10141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dk1"/>
                </a:solidFill>
                <a:latin typeface="Spectral"/>
                <a:ea typeface="Spectral"/>
                <a:cs typeface="Spectral"/>
                <a:sym typeface="Spectral"/>
              </a:rPr>
              <a:t>How exactly do these “bets” work?</a:t>
            </a:r>
            <a:endParaRPr sz="3300">
              <a:solidFill>
                <a:schemeClr val="dk1"/>
              </a:solidFill>
              <a:latin typeface="Spectral"/>
              <a:ea typeface="Spectral"/>
              <a:cs typeface="Spectral"/>
              <a:sym typeface="Spectral"/>
            </a:endParaRPr>
          </a:p>
        </p:txBody>
      </p:sp>
      <p:sp>
        <p:nvSpPr>
          <p:cNvPr id="242" name="Google Shape;242;g39ec3a994fd_0_28"/>
          <p:cNvSpPr txBox="1"/>
          <p:nvPr/>
        </p:nvSpPr>
        <p:spPr>
          <a:xfrm>
            <a:off x="1173550" y="1723675"/>
            <a:ext cx="9315300" cy="44925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dk1"/>
              </a:buClr>
              <a:buSzPts val="2800"/>
              <a:buFont typeface="Spectral"/>
              <a:buChar char="●"/>
            </a:pPr>
            <a:r>
              <a:rPr lang="en-US" sz="2800">
                <a:solidFill>
                  <a:schemeClr val="dk1"/>
                </a:solidFill>
                <a:latin typeface="Spectral"/>
                <a:ea typeface="Spectral"/>
                <a:cs typeface="Spectral"/>
                <a:sym typeface="Spectral"/>
              </a:rPr>
              <a:t>From the previous slide, if you think Zohran Mamdani will win the NYC mayoral election, you’d buy the “Yes” share, when the share expires, you’ll either be paid $1 if you guessed correctly, </a:t>
            </a:r>
            <a:r>
              <a:rPr i="1" lang="en-US" sz="2800">
                <a:solidFill>
                  <a:schemeClr val="dk1"/>
                </a:solidFill>
                <a:latin typeface="Spectral"/>
                <a:ea typeface="Spectral"/>
                <a:cs typeface="Spectral"/>
                <a:sym typeface="Spectral"/>
              </a:rPr>
              <a:t>or </a:t>
            </a:r>
            <a:r>
              <a:rPr lang="en-US" sz="2800">
                <a:solidFill>
                  <a:schemeClr val="dk1"/>
                </a:solidFill>
                <a:latin typeface="Spectral"/>
                <a:ea typeface="Spectral"/>
                <a:cs typeface="Spectral"/>
                <a:sym typeface="Spectral"/>
              </a:rPr>
              <a:t>lose the initial money you bought that share for</a:t>
            </a:r>
            <a:endParaRPr sz="2800">
              <a:solidFill>
                <a:schemeClr val="dk1"/>
              </a:solidFill>
              <a:latin typeface="Spectral"/>
              <a:ea typeface="Spectral"/>
              <a:cs typeface="Spectral"/>
              <a:sym typeface="Spectral"/>
            </a:endParaRPr>
          </a:p>
          <a:p>
            <a:pPr indent="0" lvl="0" marL="0" rtl="0" algn="l">
              <a:spcBef>
                <a:spcPts val="0"/>
              </a:spcBef>
              <a:spcAft>
                <a:spcPts val="0"/>
              </a:spcAft>
              <a:buNone/>
            </a:pPr>
            <a:r>
              <a:t/>
            </a:r>
            <a:endParaRPr sz="2800">
              <a:solidFill>
                <a:schemeClr val="dk1"/>
              </a:solidFill>
              <a:latin typeface="Spectral"/>
              <a:ea typeface="Spectral"/>
              <a:cs typeface="Spectral"/>
              <a:sym typeface="Spectral"/>
            </a:endParaRPr>
          </a:p>
          <a:p>
            <a:pPr indent="-406400" lvl="0" marL="457200" rtl="0" algn="l">
              <a:spcBef>
                <a:spcPts val="0"/>
              </a:spcBef>
              <a:spcAft>
                <a:spcPts val="0"/>
              </a:spcAft>
              <a:buClr>
                <a:schemeClr val="dk1"/>
              </a:buClr>
              <a:buSzPts val="2800"/>
              <a:buFont typeface="Spectral"/>
              <a:buChar char="●"/>
            </a:pPr>
            <a:r>
              <a:rPr lang="en-US" sz="2800">
                <a:solidFill>
                  <a:schemeClr val="dk1"/>
                </a:solidFill>
                <a:latin typeface="Spectral"/>
                <a:ea typeface="Spectral"/>
                <a:cs typeface="Spectral"/>
                <a:sym typeface="Spectral"/>
              </a:rPr>
              <a:t>There is a clear connection to options here</a:t>
            </a:r>
            <a:endParaRPr sz="2800">
              <a:solidFill>
                <a:schemeClr val="dk1"/>
              </a:solidFill>
              <a:latin typeface="Spectral"/>
              <a:ea typeface="Spectral"/>
              <a:cs typeface="Spectral"/>
              <a:sym typeface="Spectral"/>
            </a:endParaRPr>
          </a:p>
          <a:p>
            <a:pPr indent="0" lvl="0" marL="0" rtl="0" algn="l">
              <a:spcBef>
                <a:spcPts val="0"/>
              </a:spcBef>
              <a:spcAft>
                <a:spcPts val="0"/>
              </a:spcAft>
              <a:buNone/>
            </a:pPr>
            <a:r>
              <a:t/>
            </a:r>
            <a:endParaRPr sz="2800">
              <a:solidFill>
                <a:schemeClr val="dk1"/>
              </a:solidFill>
              <a:latin typeface="Spectral"/>
              <a:ea typeface="Spectral"/>
              <a:cs typeface="Spectral"/>
              <a:sym typeface="Spectral"/>
            </a:endParaRPr>
          </a:p>
          <a:p>
            <a:pPr indent="0" lvl="0" marL="457200" rtl="0" algn="l">
              <a:spcBef>
                <a:spcPts val="0"/>
              </a:spcBef>
              <a:spcAft>
                <a:spcPts val="0"/>
              </a:spcAft>
              <a:buNone/>
            </a:pPr>
            <a:r>
              <a:t/>
            </a:r>
            <a:endParaRPr sz="2800">
              <a:solidFill>
                <a:schemeClr val="dk1"/>
              </a:solidFill>
              <a:latin typeface="Spectral"/>
              <a:ea typeface="Spectral"/>
              <a:cs typeface="Spectral"/>
              <a:sym typeface="Spectr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39ec3a994fd_0_35"/>
          <p:cNvSpPr txBox="1"/>
          <p:nvPr/>
        </p:nvSpPr>
        <p:spPr>
          <a:xfrm>
            <a:off x="1025100" y="641825"/>
            <a:ext cx="10141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dk1"/>
                </a:solidFill>
                <a:latin typeface="Spectral"/>
                <a:ea typeface="Spectral"/>
                <a:cs typeface="Spectral"/>
                <a:sym typeface="Spectral"/>
              </a:rPr>
              <a:t>Why do we care?</a:t>
            </a:r>
            <a:endParaRPr sz="3300">
              <a:solidFill>
                <a:schemeClr val="dk1"/>
              </a:solidFill>
              <a:latin typeface="Spectral"/>
              <a:ea typeface="Spectral"/>
              <a:cs typeface="Spectral"/>
              <a:sym typeface="Spectral"/>
            </a:endParaRPr>
          </a:p>
        </p:txBody>
      </p:sp>
      <p:sp>
        <p:nvSpPr>
          <p:cNvPr id="249" name="Google Shape;249;g39ec3a994fd_0_35"/>
          <p:cNvSpPr txBox="1"/>
          <p:nvPr/>
        </p:nvSpPr>
        <p:spPr>
          <a:xfrm>
            <a:off x="1173550" y="1723675"/>
            <a:ext cx="9315300" cy="44925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dk1"/>
              </a:buClr>
              <a:buSzPts val="2800"/>
              <a:buFont typeface="Spectral"/>
              <a:buChar char="●"/>
            </a:pPr>
            <a:r>
              <a:rPr lang="en-US" sz="2800">
                <a:solidFill>
                  <a:schemeClr val="dk1"/>
                </a:solidFill>
                <a:latin typeface="Spectral"/>
                <a:ea typeface="Spectral"/>
                <a:cs typeface="Spectral"/>
                <a:sym typeface="Spectral"/>
              </a:rPr>
              <a:t>They are fairly new markets, with a recent craze</a:t>
            </a:r>
            <a:endParaRPr sz="2800">
              <a:solidFill>
                <a:schemeClr val="dk1"/>
              </a:solidFill>
              <a:latin typeface="Spectral"/>
              <a:ea typeface="Spectral"/>
              <a:cs typeface="Spectral"/>
              <a:sym typeface="Spectral"/>
            </a:endParaRPr>
          </a:p>
          <a:p>
            <a:pPr indent="-406400" lvl="0" marL="457200" rtl="0" algn="l">
              <a:spcBef>
                <a:spcPts val="0"/>
              </a:spcBef>
              <a:spcAft>
                <a:spcPts val="0"/>
              </a:spcAft>
              <a:buClr>
                <a:schemeClr val="dk1"/>
              </a:buClr>
              <a:buSzPts val="2800"/>
              <a:buFont typeface="Spectral"/>
              <a:buChar char="●"/>
            </a:pPr>
            <a:r>
              <a:rPr lang="en-US" sz="2800">
                <a:solidFill>
                  <a:schemeClr val="dk1"/>
                </a:solidFill>
                <a:latin typeface="Spectral"/>
                <a:ea typeface="Spectral"/>
                <a:cs typeface="Spectral"/>
                <a:sym typeface="Spectral"/>
              </a:rPr>
              <a:t>These markets are </a:t>
            </a:r>
            <a:r>
              <a:rPr i="1" lang="en-US" sz="2800">
                <a:solidFill>
                  <a:schemeClr val="dk1"/>
                </a:solidFill>
                <a:latin typeface="Spectral"/>
                <a:ea typeface="Spectral"/>
                <a:cs typeface="Spectral"/>
                <a:sym typeface="Spectral"/>
              </a:rPr>
              <a:t>highly </a:t>
            </a:r>
            <a:r>
              <a:rPr lang="en-US" sz="2800">
                <a:solidFill>
                  <a:schemeClr val="dk1"/>
                </a:solidFill>
                <a:latin typeface="Spectral"/>
                <a:ea typeface="Spectral"/>
                <a:cs typeface="Spectral"/>
                <a:sym typeface="Spectral"/>
              </a:rPr>
              <a:t>inefficient, they present a lot of arbitrage opportunities</a:t>
            </a:r>
            <a:endParaRPr sz="2800">
              <a:solidFill>
                <a:schemeClr val="dk1"/>
              </a:solidFill>
              <a:latin typeface="Spectral"/>
              <a:ea typeface="Spectral"/>
              <a:cs typeface="Spectral"/>
              <a:sym typeface="Spectral"/>
            </a:endParaRPr>
          </a:p>
          <a:p>
            <a:pPr indent="0" lvl="0" marL="914400" rtl="0" algn="l">
              <a:spcBef>
                <a:spcPts val="0"/>
              </a:spcBef>
              <a:spcAft>
                <a:spcPts val="0"/>
              </a:spcAft>
              <a:buNone/>
            </a:pPr>
            <a:r>
              <a:t/>
            </a:r>
            <a:endParaRPr sz="2800">
              <a:solidFill>
                <a:schemeClr val="dk1"/>
              </a:solidFill>
              <a:latin typeface="Spectral"/>
              <a:ea typeface="Spectral"/>
              <a:cs typeface="Spectral"/>
              <a:sym typeface="Spectral"/>
            </a:endParaRPr>
          </a:p>
          <a:p>
            <a:pPr indent="0" lvl="0" marL="457200" rtl="0" algn="l">
              <a:spcBef>
                <a:spcPts val="0"/>
              </a:spcBef>
              <a:spcAft>
                <a:spcPts val="0"/>
              </a:spcAft>
              <a:buNone/>
            </a:pPr>
            <a:r>
              <a:t/>
            </a:r>
            <a:endParaRPr sz="2800">
              <a:solidFill>
                <a:schemeClr val="dk1"/>
              </a:solidFill>
              <a:latin typeface="Spectral"/>
              <a:ea typeface="Spectral"/>
              <a:cs typeface="Spectral"/>
              <a:sym typeface="Spectral"/>
            </a:endParaRPr>
          </a:p>
          <a:p>
            <a:pPr indent="0" lvl="0" marL="0" rtl="0" algn="l">
              <a:spcBef>
                <a:spcPts val="0"/>
              </a:spcBef>
              <a:spcAft>
                <a:spcPts val="0"/>
              </a:spcAft>
              <a:buNone/>
            </a:pPr>
            <a:r>
              <a:t/>
            </a:r>
            <a:endParaRPr sz="2800">
              <a:solidFill>
                <a:schemeClr val="dk1"/>
              </a:solidFill>
              <a:latin typeface="Spectral"/>
              <a:ea typeface="Spectral"/>
              <a:cs typeface="Spectral"/>
              <a:sym typeface="Spectral"/>
            </a:endParaRPr>
          </a:p>
          <a:p>
            <a:pPr indent="0" lvl="0" marL="457200" rtl="0" algn="l">
              <a:spcBef>
                <a:spcPts val="0"/>
              </a:spcBef>
              <a:spcAft>
                <a:spcPts val="0"/>
              </a:spcAft>
              <a:buNone/>
            </a:pPr>
            <a:r>
              <a:t/>
            </a:r>
            <a:endParaRPr sz="2800">
              <a:solidFill>
                <a:schemeClr val="dk1"/>
              </a:solidFill>
              <a:latin typeface="Spectral"/>
              <a:ea typeface="Spectral"/>
              <a:cs typeface="Spectral"/>
              <a:sym typeface="Spectral"/>
            </a:endParaRPr>
          </a:p>
        </p:txBody>
      </p:sp>
      <p:pic>
        <p:nvPicPr>
          <p:cNvPr id="250" name="Google Shape;250;g39ec3a994fd_0_35"/>
          <p:cNvPicPr preferRelativeResize="0"/>
          <p:nvPr/>
        </p:nvPicPr>
        <p:blipFill>
          <a:blip r:embed="rId3">
            <a:alphaModFix/>
          </a:blip>
          <a:stretch>
            <a:fillRect/>
          </a:stretch>
        </p:blipFill>
        <p:spPr>
          <a:xfrm>
            <a:off x="5899720" y="3300650"/>
            <a:ext cx="5440101" cy="35573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39ef4bb2caa_0_1"/>
          <p:cNvSpPr txBox="1"/>
          <p:nvPr>
            <p:ph idx="1" type="body"/>
          </p:nvPr>
        </p:nvSpPr>
        <p:spPr>
          <a:xfrm>
            <a:off x="825825" y="1229675"/>
            <a:ext cx="5278200" cy="4690500"/>
          </a:xfrm>
          <a:prstGeom prst="rect">
            <a:avLst/>
          </a:prstGeom>
        </p:spPr>
        <p:txBody>
          <a:bodyPr anchorCtr="0" anchor="t" bIns="45700" lIns="91425" spcFirstLastPara="1" rIns="91425" wrap="square" tIns="0">
            <a:normAutofit/>
          </a:bodyPr>
          <a:lstStyle/>
          <a:p>
            <a:pPr indent="0" lvl="0" marL="0" rtl="0" algn="l">
              <a:spcBef>
                <a:spcPts val="0"/>
              </a:spcBef>
              <a:spcAft>
                <a:spcPts val="0"/>
              </a:spcAft>
              <a:buNone/>
            </a:pPr>
            <a:r>
              <a:rPr lang="en-US" sz="2800">
                <a:latin typeface="Spectral"/>
                <a:ea typeface="Spectral"/>
                <a:cs typeface="Spectral"/>
                <a:sym typeface="Spectral"/>
              </a:rPr>
              <a:t>This is also the first time where retail traders can have  real moments of “insider trading”</a:t>
            </a:r>
            <a:endParaRPr sz="2800">
              <a:latin typeface="Spectral"/>
              <a:ea typeface="Spectral"/>
              <a:cs typeface="Spectral"/>
              <a:sym typeface="Spectral"/>
            </a:endParaRPr>
          </a:p>
          <a:p>
            <a:pPr indent="0" lvl="0" marL="0" rtl="0" algn="l">
              <a:spcBef>
                <a:spcPts val="0"/>
              </a:spcBef>
              <a:spcAft>
                <a:spcPts val="0"/>
              </a:spcAft>
              <a:buNone/>
            </a:pPr>
            <a:r>
              <a:t/>
            </a:r>
            <a:endParaRPr sz="2800">
              <a:latin typeface="Spectral"/>
              <a:ea typeface="Spectral"/>
              <a:cs typeface="Spectral"/>
              <a:sym typeface="Spectral"/>
            </a:endParaRPr>
          </a:p>
          <a:p>
            <a:pPr indent="0" lvl="0" marL="0" rtl="0" algn="l">
              <a:spcBef>
                <a:spcPts val="0"/>
              </a:spcBef>
              <a:spcAft>
                <a:spcPts val="0"/>
              </a:spcAft>
              <a:buNone/>
            </a:pPr>
            <a:r>
              <a:rPr lang="en-US" sz="2800">
                <a:latin typeface="Spectral"/>
                <a:ea typeface="Spectral"/>
                <a:cs typeface="Spectral"/>
                <a:sym typeface="Spectral"/>
              </a:rPr>
              <a:t>Some people can directly influence the markets, and as a result, disrupt the “integrity” of these betting lines.</a:t>
            </a:r>
            <a:endParaRPr sz="2800">
              <a:latin typeface="Spectral"/>
              <a:ea typeface="Spectral"/>
              <a:cs typeface="Spectral"/>
              <a:sym typeface="Spectral"/>
            </a:endParaRPr>
          </a:p>
        </p:txBody>
      </p:sp>
      <p:sp>
        <p:nvSpPr>
          <p:cNvPr id="257" name="Google Shape;257;g39ef4bb2caa_0_1"/>
          <p:cNvSpPr txBox="1"/>
          <p:nvPr>
            <p:ph idx="12" type="sldNum"/>
          </p:nvPr>
        </p:nvSpPr>
        <p:spPr>
          <a:xfrm>
            <a:off x="10373350" y="6356349"/>
            <a:ext cx="987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pic>
        <p:nvPicPr>
          <p:cNvPr id="258" name="Google Shape;258;g39ef4bb2caa_0_1" title="Screenshot 2025-10-31 at 7.12.09 AM.png"/>
          <p:cNvPicPr preferRelativeResize="0"/>
          <p:nvPr/>
        </p:nvPicPr>
        <p:blipFill>
          <a:blip r:embed="rId3">
            <a:alphaModFix/>
          </a:blip>
          <a:stretch>
            <a:fillRect/>
          </a:stretch>
        </p:blipFill>
        <p:spPr>
          <a:xfrm>
            <a:off x="6157949" y="1229675"/>
            <a:ext cx="5753448" cy="4439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2024-09-03T21:39:53Z</dcterms:created>
  <dc:creator>Sidharth Jindal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